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9" r:id="rId1"/>
  </p:sldMasterIdLst>
  <p:notesMasterIdLst>
    <p:notesMasterId r:id="rId38"/>
  </p:notesMasterIdLst>
  <p:sldIdLst>
    <p:sldId id="256" r:id="rId2"/>
    <p:sldId id="277" r:id="rId3"/>
    <p:sldId id="264" r:id="rId4"/>
    <p:sldId id="257" r:id="rId5"/>
    <p:sldId id="266" r:id="rId6"/>
    <p:sldId id="270" r:id="rId7"/>
    <p:sldId id="267" r:id="rId8"/>
    <p:sldId id="276" r:id="rId9"/>
    <p:sldId id="261" r:id="rId10"/>
    <p:sldId id="260" r:id="rId11"/>
    <p:sldId id="268" r:id="rId12"/>
    <p:sldId id="272" r:id="rId13"/>
    <p:sldId id="278" r:id="rId14"/>
    <p:sldId id="259" r:id="rId15"/>
    <p:sldId id="262" r:id="rId16"/>
    <p:sldId id="279" r:id="rId17"/>
    <p:sldId id="280" r:id="rId18"/>
    <p:sldId id="281" r:id="rId19"/>
    <p:sldId id="263" r:id="rId20"/>
    <p:sldId id="282" r:id="rId21"/>
    <p:sldId id="283" r:id="rId22"/>
    <p:sldId id="285" r:id="rId23"/>
    <p:sldId id="287" r:id="rId24"/>
    <p:sldId id="288" r:id="rId25"/>
    <p:sldId id="286" r:id="rId26"/>
    <p:sldId id="289" r:id="rId27"/>
    <p:sldId id="290" r:id="rId28"/>
    <p:sldId id="291" r:id="rId29"/>
    <p:sldId id="292" r:id="rId30"/>
    <p:sldId id="293" r:id="rId31"/>
    <p:sldId id="294" r:id="rId32"/>
    <p:sldId id="295" r:id="rId33"/>
    <p:sldId id="296" r:id="rId34"/>
    <p:sldId id="297" r:id="rId35"/>
    <p:sldId id="298" r:id="rId36"/>
    <p:sldId id="25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0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Roque Roman Guadarrama" userId="c0303b86f2545866" providerId="LiveId" clId="{BBDD6B66-5123-44CF-B691-0DCA7B819C71}"/>
    <pc:docChg chg="modSld">
      <pc:chgData name="Jose Roque Roman Guadarrama" userId="c0303b86f2545866" providerId="LiveId" clId="{BBDD6B66-5123-44CF-B691-0DCA7B819C71}" dt="2021-11-26T22:19:48.988" v="250" actId="20577"/>
      <pc:docMkLst>
        <pc:docMk/>
      </pc:docMkLst>
      <pc:sldChg chg="modSp mod">
        <pc:chgData name="Jose Roque Roman Guadarrama" userId="c0303b86f2545866" providerId="LiveId" clId="{BBDD6B66-5123-44CF-B691-0DCA7B819C71}" dt="2021-11-26T22:19:48.988" v="250" actId="20577"/>
        <pc:sldMkLst>
          <pc:docMk/>
          <pc:sldMk cId="2895225927" sldId="258"/>
        </pc:sldMkLst>
        <pc:spChg chg="mod">
          <ac:chgData name="Jose Roque Roman Guadarrama" userId="c0303b86f2545866" providerId="LiveId" clId="{BBDD6B66-5123-44CF-B691-0DCA7B819C71}" dt="2021-11-26T22:19:48.988" v="250" actId="20577"/>
          <ac:spMkLst>
            <pc:docMk/>
            <pc:sldMk cId="2895225927" sldId="258"/>
            <ac:spMk id="2" creationId="{63872894-B35F-428B-AEA1-DEBD6309128F}"/>
          </ac:spMkLst>
        </pc:spChg>
      </pc:sldChg>
      <pc:sldChg chg="modSp mod">
        <pc:chgData name="Jose Roque Roman Guadarrama" userId="c0303b86f2545866" providerId="LiveId" clId="{BBDD6B66-5123-44CF-B691-0DCA7B819C71}" dt="2021-11-26T22:09:56.514" v="20" actId="20577"/>
        <pc:sldMkLst>
          <pc:docMk/>
          <pc:sldMk cId="2344635954" sldId="259"/>
        </pc:sldMkLst>
        <pc:spChg chg="mod">
          <ac:chgData name="Jose Roque Roman Guadarrama" userId="c0303b86f2545866" providerId="LiveId" clId="{BBDD6B66-5123-44CF-B691-0DCA7B819C71}" dt="2021-11-26T22:09:56.514" v="20" actId="20577"/>
          <ac:spMkLst>
            <pc:docMk/>
            <pc:sldMk cId="2344635954" sldId="259"/>
            <ac:spMk id="3" creationId="{6E9F2C34-DCAB-4DB4-AB50-8E3DBB8DAA5C}"/>
          </ac:spMkLst>
        </pc:spChg>
      </pc:sldChg>
      <pc:sldChg chg="modSp mod">
        <pc:chgData name="Jose Roque Roman Guadarrama" userId="c0303b86f2545866" providerId="LiveId" clId="{BBDD6B66-5123-44CF-B691-0DCA7B819C71}" dt="2021-11-26T22:08:03.298" v="11" actId="20577"/>
        <pc:sldMkLst>
          <pc:docMk/>
          <pc:sldMk cId="3469663410" sldId="260"/>
        </pc:sldMkLst>
        <pc:spChg chg="mod">
          <ac:chgData name="Jose Roque Roman Guadarrama" userId="c0303b86f2545866" providerId="LiveId" clId="{BBDD6B66-5123-44CF-B691-0DCA7B819C71}" dt="2021-11-26T22:08:03.298" v="11" actId="20577"/>
          <ac:spMkLst>
            <pc:docMk/>
            <pc:sldMk cId="3469663410" sldId="260"/>
            <ac:spMk id="4" creationId="{458F75B8-F4AC-46A7-8442-46A96D7592BC}"/>
          </ac:spMkLst>
        </pc:spChg>
      </pc:sldChg>
      <pc:sldChg chg="modSp mod">
        <pc:chgData name="Jose Roque Roman Guadarrama" userId="c0303b86f2545866" providerId="LiveId" clId="{BBDD6B66-5123-44CF-B691-0DCA7B819C71}" dt="2021-11-26T22:07:47.983" v="10" actId="20577"/>
        <pc:sldMkLst>
          <pc:docMk/>
          <pc:sldMk cId="779243463" sldId="261"/>
        </pc:sldMkLst>
        <pc:spChg chg="mod">
          <ac:chgData name="Jose Roque Roman Guadarrama" userId="c0303b86f2545866" providerId="LiveId" clId="{BBDD6B66-5123-44CF-B691-0DCA7B819C71}" dt="2021-11-26T22:07:47.983" v="10" actId="20577"/>
          <ac:spMkLst>
            <pc:docMk/>
            <pc:sldMk cId="779243463" sldId="261"/>
            <ac:spMk id="4" creationId="{33D6ECE1-287F-4722-93F7-97BC5DD43D9A}"/>
          </ac:spMkLst>
        </pc:spChg>
      </pc:sldChg>
      <pc:sldChg chg="modSp mod">
        <pc:chgData name="Jose Roque Roman Guadarrama" userId="c0303b86f2545866" providerId="LiveId" clId="{BBDD6B66-5123-44CF-B691-0DCA7B819C71}" dt="2021-11-26T22:06:58.793" v="2" actId="20577"/>
        <pc:sldMkLst>
          <pc:docMk/>
          <pc:sldMk cId="1756808445" sldId="266"/>
        </pc:sldMkLst>
        <pc:spChg chg="mod">
          <ac:chgData name="Jose Roque Roman Guadarrama" userId="c0303b86f2545866" providerId="LiveId" clId="{BBDD6B66-5123-44CF-B691-0DCA7B819C71}" dt="2021-11-26T22:06:58.793" v="2" actId="20577"/>
          <ac:spMkLst>
            <pc:docMk/>
            <pc:sldMk cId="1756808445" sldId="266"/>
            <ac:spMk id="8" creationId="{323F2BD8-F6B0-4E48-B45E-0965D20C110B}"/>
          </ac:spMkLst>
        </pc:spChg>
      </pc:sldChg>
      <pc:sldChg chg="modSp mod">
        <pc:chgData name="Jose Roque Roman Guadarrama" userId="c0303b86f2545866" providerId="LiveId" clId="{BBDD6B66-5123-44CF-B691-0DCA7B819C71}" dt="2021-11-26T22:08:25.498" v="13" actId="20577"/>
        <pc:sldMkLst>
          <pc:docMk/>
          <pc:sldMk cId="451243504" sldId="268"/>
        </pc:sldMkLst>
        <pc:spChg chg="mod">
          <ac:chgData name="Jose Roque Roman Guadarrama" userId="c0303b86f2545866" providerId="LiveId" clId="{BBDD6B66-5123-44CF-B691-0DCA7B819C71}" dt="2021-11-26T22:08:25.498" v="13" actId="20577"/>
          <ac:spMkLst>
            <pc:docMk/>
            <pc:sldMk cId="451243504" sldId="268"/>
            <ac:spMk id="8" creationId="{8048A74F-CCCF-426C-B436-44141F810A23}"/>
          </ac:spMkLst>
        </pc:spChg>
      </pc:sldChg>
      <pc:sldChg chg="modSp mod">
        <pc:chgData name="Jose Roque Roman Guadarrama" userId="c0303b86f2545866" providerId="LiveId" clId="{BBDD6B66-5123-44CF-B691-0DCA7B819C71}" dt="2021-11-26T22:09:13.452" v="19" actId="20577"/>
        <pc:sldMkLst>
          <pc:docMk/>
          <pc:sldMk cId="1996797064" sldId="272"/>
        </pc:sldMkLst>
        <pc:spChg chg="mod">
          <ac:chgData name="Jose Roque Roman Guadarrama" userId="c0303b86f2545866" providerId="LiveId" clId="{BBDD6B66-5123-44CF-B691-0DCA7B819C71}" dt="2021-11-26T22:09:13.452" v="19" actId="20577"/>
          <ac:spMkLst>
            <pc:docMk/>
            <pc:sldMk cId="1996797064" sldId="272"/>
            <ac:spMk id="4" creationId="{F6DCD194-F168-4A30-87FE-149B273F486F}"/>
          </ac:spMkLst>
        </pc:spChg>
      </pc:sldChg>
      <pc:sldChg chg="modSp mod">
        <pc:chgData name="Jose Roque Roman Guadarrama" userId="c0303b86f2545866" providerId="LiveId" clId="{BBDD6B66-5123-44CF-B691-0DCA7B819C71}" dt="2021-11-26T22:03:01.308" v="1" actId="20577"/>
        <pc:sldMkLst>
          <pc:docMk/>
          <pc:sldMk cId="0" sldId="277"/>
        </pc:sldMkLst>
        <pc:spChg chg="mod">
          <ac:chgData name="Jose Roque Roman Guadarrama" userId="c0303b86f2545866" providerId="LiveId" clId="{BBDD6B66-5123-44CF-B691-0DCA7B819C71}" dt="2021-11-26T22:03:01.308" v="1" actId="20577"/>
          <ac:spMkLst>
            <pc:docMk/>
            <pc:sldMk cId="0" sldId="277"/>
            <ac:spMk id="94" creationId="{00000000-0000-0000-0000-000000000000}"/>
          </ac:spMkLst>
        </pc:spChg>
      </pc:sldChg>
      <pc:sldChg chg="modSp mod">
        <pc:chgData name="Jose Roque Roman Guadarrama" userId="c0303b86f2545866" providerId="LiveId" clId="{BBDD6B66-5123-44CF-B691-0DCA7B819C71}" dt="2021-11-26T22:11:23.727" v="169" actId="20577"/>
        <pc:sldMkLst>
          <pc:docMk/>
          <pc:sldMk cId="880329766" sldId="280"/>
        </pc:sldMkLst>
        <pc:spChg chg="mod">
          <ac:chgData name="Jose Roque Roman Guadarrama" userId="c0303b86f2545866" providerId="LiveId" clId="{BBDD6B66-5123-44CF-B691-0DCA7B819C71}" dt="2021-11-26T22:11:23.727" v="169" actId="20577"/>
          <ac:spMkLst>
            <pc:docMk/>
            <pc:sldMk cId="880329766" sldId="280"/>
            <ac:spMk id="11" creationId="{AAA4EB12-D606-4B18-AB58-F7C0478420FD}"/>
          </ac:spMkLst>
        </pc:spChg>
      </pc:sldChg>
      <pc:sldChg chg="modSp mod">
        <pc:chgData name="Jose Roque Roman Guadarrama" userId="c0303b86f2545866" providerId="LiveId" clId="{BBDD6B66-5123-44CF-B691-0DCA7B819C71}" dt="2021-11-26T22:14:02.327" v="205" actId="1076"/>
        <pc:sldMkLst>
          <pc:docMk/>
          <pc:sldMk cId="1121233446" sldId="290"/>
        </pc:sldMkLst>
        <pc:spChg chg="mod">
          <ac:chgData name="Jose Roque Roman Guadarrama" userId="c0303b86f2545866" providerId="LiveId" clId="{BBDD6B66-5123-44CF-B691-0DCA7B819C71}" dt="2021-11-26T22:14:02.327" v="205" actId="1076"/>
          <ac:spMkLst>
            <pc:docMk/>
            <pc:sldMk cId="1121233446" sldId="290"/>
            <ac:spMk id="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4E2D-444B-4A9E-A0E6-0E54F7D7E03B}" type="datetimeFigureOut">
              <a:rPr lang="es-MX" smtClean="0"/>
              <a:t>29/05/2022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CEBF6-E2D5-4A35-8740-5ED63AB11586}" type="slidenum">
              <a:rPr lang="es-MX" smtClean="0"/>
              <a:t>‹Nº›</a:t>
            </a:fld>
            <a:endParaRPr lang="es-MX"/>
          </a:p>
        </p:txBody>
      </p:sp>
    </p:spTree>
    <p:extLst>
      <p:ext uri="{BB962C8B-B14F-4D97-AF65-F5344CB8AC3E}">
        <p14:creationId xmlns:p14="http://schemas.microsoft.com/office/powerpoint/2010/main" val="381193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09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878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892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81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52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22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49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04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51a2d54a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51a2d54a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51a2d54a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51a2d54a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4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47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52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74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51a2d5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51a2d5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3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75943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1379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0696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73620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612848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265822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273537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531447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08481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977989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86511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719470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9849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219607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525333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24792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026984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588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63202236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1.gif"/><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gi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9.xml"/><Relationship Id="rId4" Type="http://schemas.openxmlformats.org/officeDocument/2006/relationships/image" Target="../media/image53.gif"/></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9.xml"/><Relationship Id="rId4" Type="http://schemas.openxmlformats.org/officeDocument/2006/relationships/image" Target="../media/image60.gi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3.gi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9.gif"/><Relationship Id="rId5" Type="http://schemas.openxmlformats.org/officeDocument/2006/relationships/image" Target="../media/image68.gif"/><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William_George_Horner" TargetMode="External"/><Relationship Id="rId2" Type="http://schemas.openxmlformats.org/officeDocument/2006/relationships/hyperlink" Target="https://es.wikipedia.org/wiki/Zo%C3%B3tropo" TargetMode="Externa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oseph_Plateau" TargetMode="External"/><Relationship Id="rId2" Type="http://schemas.openxmlformats.org/officeDocument/2006/relationships/hyperlink" Target="https://es.wikipedia.org/wiki/Taumatropo" TargetMode="Externa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es.wikipedia.org/wiki/Praxinoscopio" TargetMode="Externa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otodoanimacion.es/inspiracion-y-referencias-guia-diseno-de-personajes/" TargetMode="External"/><Relationship Id="rId2" Type="http://schemas.openxmlformats.org/officeDocument/2006/relationships/hyperlink" Target="https://www.notodoanimacion.es/como-hacer-una-biblia-de-animacion/" TargetMode="Externa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hyperlink" Target="https://www.notodoanimacion.es/referencias-diseno-de-personajes-hojas-de-modelo/"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2344E-DF6B-44EA-A043-4355A04CA44F}"/>
              </a:ext>
            </a:extLst>
          </p:cNvPr>
          <p:cNvSpPr>
            <a:spLocks noGrp="1"/>
          </p:cNvSpPr>
          <p:nvPr>
            <p:ph type="ctrTitle"/>
          </p:nvPr>
        </p:nvSpPr>
        <p:spPr/>
        <p:txBody>
          <a:bodyPr/>
          <a:lstStyle/>
          <a:p>
            <a:r>
              <a:rPr lang="es-MX" dirty="0"/>
              <a:t>Animación</a:t>
            </a:r>
          </a:p>
        </p:txBody>
      </p:sp>
      <p:sp>
        <p:nvSpPr>
          <p:cNvPr id="3" name="Subtitle 2">
            <a:extLst>
              <a:ext uri="{FF2B5EF4-FFF2-40B4-BE49-F238E27FC236}">
                <a16:creationId xmlns:a16="http://schemas.microsoft.com/office/drawing/2014/main" id="{40BF563E-4B8C-4D64-ACFF-22F052230E6F}"/>
              </a:ext>
            </a:extLst>
          </p:cNvPr>
          <p:cNvSpPr>
            <a:spLocks noGrp="1"/>
          </p:cNvSpPr>
          <p:nvPr>
            <p:ph type="subTitle" idx="1"/>
          </p:nvPr>
        </p:nvSpPr>
        <p:spPr/>
        <p:txBody>
          <a:bodyPr/>
          <a:lstStyle/>
          <a:p>
            <a:r>
              <a:rPr lang="es-MX" dirty="0"/>
              <a:t>Agregar movimiento dentro de nuestro escenario para dar mayor realismo.</a:t>
            </a:r>
          </a:p>
        </p:txBody>
      </p:sp>
      <p:sp>
        <p:nvSpPr>
          <p:cNvPr id="4" name="Subtítulo 2">
            <a:extLst>
              <a:ext uri="{FF2B5EF4-FFF2-40B4-BE49-F238E27FC236}">
                <a16:creationId xmlns:a16="http://schemas.microsoft.com/office/drawing/2014/main" id="{EFF5F706-AAAA-384F-1591-2ADC52151DC9}"/>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397923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57783466-F27E-4CDA-BE68-BB08979979F0}"/>
              </a:ext>
            </a:extLst>
          </p:cNvPr>
          <p:cNvSpPr>
            <a:spLocks noGrp="1"/>
          </p:cNvSpPr>
          <p:nvPr>
            <p:ph type="title"/>
          </p:nvPr>
        </p:nvSpPr>
        <p:spPr/>
        <p:txBody>
          <a:bodyPr/>
          <a:lstStyle/>
          <a:p>
            <a:r>
              <a:rPr lang="es-419" dirty="0"/>
              <a:t>}</a:t>
            </a:r>
            <a:endParaRPr lang="es-MX" dirty="0"/>
          </a:p>
        </p:txBody>
      </p:sp>
      <p:sp>
        <p:nvSpPr>
          <p:cNvPr id="3" name="Marcador de contenido 2">
            <a:extLst>
              <a:ext uri="{FF2B5EF4-FFF2-40B4-BE49-F238E27FC236}">
                <a16:creationId xmlns:a16="http://schemas.microsoft.com/office/drawing/2014/main" id="{E358E97B-20BA-417C-8BA6-7F879155C902}"/>
              </a:ext>
            </a:extLst>
          </p:cNvPr>
          <p:cNvSpPr>
            <a:spLocks noGrp="1"/>
          </p:cNvSpPr>
          <p:nvPr>
            <p:ph idx="1"/>
          </p:nvPr>
        </p:nvSpPr>
        <p:spPr>
          <a:xfrm>
            <a:off x="1370012" y="2239618"/>
            <a:ext cx="4725988" cy="4100290"/>
          </a:xfrm>
        </p:spPr>
        <p:txBody>
          <a:bodyPr>
            <a:normAutofit/>
          </a:bodyPr>
          <a:lstStyle/>
          <a:p>
            <a:pPr>
              <a:buFont typeface="Wingdings" panose="05000000000000000000" pitchFamily="2" charset="2"/>
              <a:buChar char="§"/>
            </a:pPr>
            <a:endParaRPr lang="es-MX" b="1" dirty="0">
              <a:solidFill>
                <a:schemeClr val="tx1"/>
              </a:solidFill>
            </a:endParaRPr>
          </a:p>
          <a:p>
            <a:pPr marL="0" indent="0">
              <a:buNone/>
            </a:pPr>
            <a:endParaRPr lang="es-MX" dirty="0">
              <a:solidFill>
                <a:schemeClr val="tx1"/>
              </a:solidFill>
            </a:endParaRPr>
          </a:p>
          <a:p>
            <a:pPr marL="0" indent="0">
              <a:buNone/>
            </a:pPr>
            <a:endParaRPr lang="es-MX" dirty="0">
              <a:solidFill>
                <a:schemeClr val="tx1"/>
              </a:solidFill>
            </a:endParaRPr>
          </a:p>
        </p:txBody>
      </p:sp>
      <p:sp>
        <p:nvSpPr>
          <p:cNvPr id="4" name="CuadroTexto 3">
            <a:extLst>
              <a:ext uri="{FF2B5EF4-FFF2-40B4-BE49-F238E27FC236}">
                <a16:creationId xmlns:a16="http://schemas.microsoft.com/office/drawing/2014/main" id="{458F75B8-F4AC-46A7-8442-46A96D7592BC}"/>
              </a:ext>
            </a:extLst>
          </p:cNvPr>
          <p:cNvSpPr txBox="1"/>
          <p:nvPr/>
        </p:nvSpPr>
        <p:spPr>
          <a:xfrm>
            <a:off x="1000121" y="1336506"/>
            <a:ext cx="4725989" cy="2862322"/>
          </a:xfrm>
          <a:prstGeom prst="rect">
            <a:avLst/>
          </a:prstGeom>
          <a:noFill/>
        </p:spPr>
        <p:txBody>
          <a:bodyPr wrap="square" rtlCol="0">
            <a:spAutoFit/>
          </a:bodyPr>
          <a:lstStyle/>
          <a:p>
            <a:r>
              <a:rPr lang="es-MX" sz="2000" b="1" dirty="0" err="1"/>
              <a:t>Animática</a:t>
            </a:r>
            <a:r>
              <a:rPr lang="es-MX" sz="2000" dirty="0"/>
              <a:t>: Esta fase se realiza, concretamente, durante la preproducción de animación. Primero se crea un </a:t>
            </a:r>
            <a:r>
              <a:rPr lang="es-MX" sz="2000" dirty="0" err="1"/>
              <a:t>Story</a:t>
            </a:r>
            <a:r>
              <a:rPr lang="es-MX" sz="2000" dirty="0"/>
              <a:t> </a:t>
            </a:r>
            <a:r>
              <a:rPr lang="es-MX" sz="2000" dirty="0" err="1"/>
              <a:t>Reel</a:t>
            </a:r>
            <a:r>
              <a:rPr lang="es-MX" sz="2000" dirty="0"/>
              <a:t> o </a:t>
            </a:r>
            <a:r>
              <a:rPr lang="es-MX" sz="2000" dirty="0" err="1"/>
              <a:t>Animática</a:t>
            </a:r>
            <a:r>
              <a:rPr lang="es-MX" sz="2000" dirty="0"/>
              <a:t>, que viene a ser un Storyboard con pequeñas animaciones que nos ayuden a entender lo que va a suceder en un plano de animación.</a:t>
            </a:r>
          </a:p>
        </p:txBody>
      </p:sp>
      <p:sp>
        <p:nvSpPr>
          <p:cNvPr id="5" name="CuadroTexto 4">
            <a:extLst>
              <a:ext uri="{FF2B5EF4-FFF2-40B4-BE49-F238E27FC236}">
                <a16:creationId xmlns:a16="http://schemas.microsoft.com/office/drawing/2014/main" id="{28FFB973-6822-4BF7-B158-DF2FB7591B03}"/>
              </a:ext>
            </a:extLst>
          </p:cNvPr>
          <p:cNvSpPr txBox="1"/>
          <p:nvPr/>
        </p:nvSpPr>
        <p:spPr>
          <a:xfrm>
            <a:off x="858079" y="4382388"/>
            <a:ext cx="4725989" cy="1631216"/>
          </a:xfrm>
          <a:prstGeom prst="rect">
            <a:avLst/>
          </a:prstGeom>
          <a:noFill/>
        </p:spPr>
        <p:txBody>
          <a:bodyPr wrap="square" rtlCol="0">
            <a:spAutoFit/>
          </a:bodyPr>
          <a:lstStyle/>
          <a:p>
            <a:r>
              <a:rPr lang="es-MX" sz="2000" b="1" dirty="0" err="1"/>
              <a:t>Layout</a:t>
            </a:r>
            <a:r>
              <a:rPr lang="es-MX" sz="2000" b="1" dirty="0"/>
              <a:t>:</a:t>
            </a:r>
            <a:r>
              <a:rPr lang="es-MX" sz="2000" dirty="0"/>
              <a:t> Este sería el primer paso del proceso de producción de animación. Se crean las principales acciones y posiciones de nuestro personaje en el escenario respecto a la cámara.</a:t>
            </a:r>
          </a:p>
        </p:txBody>
      </p:sp>
      <p:pic>
        <p:nvPicPr>
          <p:cNvPr id="6" name="Imagen 5">
            <a:extLst>
              <a:ext uri="{FF2B5EF4-FFF2-40B4-BE49-F238E27FC236}">
                <a16:creationId xmlns:a16="http://schemas.microsoft.com/office/drawing/2014/main" id="{4ADB8D1D-EC7B-4A34-9817-86C64DC5D700}"/>
              </a:ext>
            </a:extLst>
          </p:cNvPr>
          <p:cNvPicPr>
            <a:picLocks noChangeAspect="1"/>
          </p:cNvPicPr>
          <p:nvPr/>
        </p:nvPicPr>
        <p:blipFill>
          <a:blip r:embed="rId2"/>
          <a:stretch>
            <a:fillRect/>
          </a:stretch>
        </p:blipFill>
        <p:spPr>
          <a:xfrm>
            <a:off x="5924549" y="2368242"/>
            <a:ext cx="5514975" cy="3038236"/>
          </a:xfrm>
          <a:prstGeom prst="rect">
            <a:avLst/>
          </a:prstGeom>
        </p:spPr>
      </p:pic>
      <p:sp>
        <p:nvSpPr>
          <p:cNvPr id="7" name="Subtítulo 2">
            <a:extLst>
              <a:ext uri="{FF2B5EF4-FFF2-40B4-BE49-F238E27FC236}">
                <a16:creationId xmlns:a16="http://schemas.microsoft.com/office/drawing/2014/main" id="{3C4BA5FC-9DED-70FF-96F8-E91C7E90C700}"/>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46966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2C5465E-AB85-449F-A280-337E972CE382}"/>
              </a:ext>
            </a:extLst>
          </p:cNvPr>
          <p:cNvSpPr txBox="1"/>
          <p:nvPr/>
        </p:nvSpPr>
        <p:spPr>
          <a:xfrm>
            <a:off x="362276" y="1442622"/>
            <a:ext cx="5514975" cy="1477328"/>
          </a:xfrm>
          <a:prstGeom prst="rect">
            <a:avLst/>
          </a:prstGeom>
          <a:noFill/>
        </p:spPr>
        <p:txBody>
          <a:bodyPr wrap="square" rtlCol="0">
            <a:spAutoFit/>
          </a:bodyPr>
          <a:lstStyle/>
          <a:p>
            <a:r>
              <a:rPr lang="es-MX" b="1" dirty="0"/>
              <a:t>Rough:</a:t>
            </a:r>
            <a:r>
              <a:rPr lang="es-MX" dirty="0"/>
              <a:t> Se dibujan todos lo fotogramas necesarios para definir la acción completa de la secuencia. Pero para primera fase, cada dibujo se plantea con un boceto aproximado para evaluar si la animación funciona correctamente.</a:t>
            </a:r>
          </a:p>
        </p:txBody>
      </p:sp>
      <p:pic>
        <p:nvPicPr>
          <p:cNvPr id="9" name="Imagen 8">
            <a:extLst>
              <a:ext uri="{FF2B5EF4-FFF2-40B4-BE49-F238E27FC236}">
                <a16:creationId xmlns:a16="http://schemas.microsoft.com/office/drawing/2014/main" id="{847BA4CD-CB59-434E-BE44-86A69DEA473F}"/>
              </a:ext>
            </a:extLst>
          </p:cNvPr>
          <p:cNvPicPr>
            <a:picLocks noChangeAspect="1"/>
          </p:cNvPicPr>
          <p:nvPr/>
        </p:nvPicPr>
        <p:blipFill>
          <a:blip r:embed="rId2"/>
          <a:stretch>
            <a:fillRect/>
          </a:stretch>
        </p:blipFill>
        <p:spPr>
          <a:xfrm>
            <a:off x="6456796" y="288330"/>
            <a:ext cx="5148263" cy="3093284"/>
          </a:xfrm>
          <a:prstGeom prst="rect">
            <a:avLst/>
          </a:prstGeom>
        </p:spPr>
      </p:pic>
      <p:sp>
        <p:nvSpPr>
          <p:cNvPr id="8" name="CuadroTexto 7">
            <a:extLst>
              <a:ext uri="{FF2B5EF4-FFF2-40B4-BE49-F238E27FC236}">
                <a16:creationId xmlns:a16="http://schemas.microsoft.com/office/drawing/2014/main" id="{8048A74F-CCCF-426C-B436-44141F810A23}"/>
              </a:ext>
            </a:extLst>
          </p:cNvPr>
          <p:cNvSpPr txBox="1"/>
          <p:nvPr/>
        </p:nvSpPr>
        <p:spPr>
          <a:xfrm>
            <a:off x="362276" y="3476386"/>
            <a:ext cx="6094520" cy="923330"/>
          </a:xfrm>
          <a:prstGeom prst="rect">
            <a:avLst/>
          </a:prstGeom>
          <a:noFill/>
        </p:spPr>
        <p:txBody>
          <a:bodyPr wrap="square">
            <a:spAutoFit/>
          </a:bodyPr>
          <a:lstStyle/>
          <a:p>
            <a:r>
              <a:rPr lang="es-MX" b="1" dirty="0" err="1"/>
              <a:t>Tie</a:t>
            </a:r>
            <a:r>
              <a:rPr lang="es-MX" b="1" dirty="0"/>
              <a:t> Down: </a:t>
            </a:r>
            <a:r>
              <a:rPr lang="es-MX" dirty="0"/>
              <a:t>Cuando la animación en Rough funciona, se dibujan a lápiz y con mayor precisión las líneas definitivas que van a componer cada dibujo.</a:t>
            </a:r>
          </a:p>
        </p:txBody>
      </p:sp>
      <p:sp>
        <p:nvSpPr>
          <p:cNvPr id="10" name="CuadroTexto 9">
            <a:extLst>
              <a:ext uri="{FF2B5EF4-FFF2-40B4-BE49-F238E27FC236}">
                <a16:creationId xmlns:a16="http://schemas.microsoft.com/office/drawing/2014/main" id="{60E67D66-8719-4CEC-BDCB-4823A9ACFE65}"/>
              </a:ext>
            </a:extLst>
          </p:cNvPr>
          <p:cNvSpPr txBox="1"/>
          <p:nvPr/>
        </p:nvSpPr>
        <p:spPr>
          <a:xfrm>
            <a:off x="362276" y="4956152"/>
            <a:ext cx="4343400" cy="923330"/>
          </a:xfrm>
          <a:prstGeom prst="rect">
            <a:avLst/>
          </a:prstGeom>
          <a:noFill/>
        </p:spPr>
        <p:txBody>
          <a:bodyPr wrap="square" rtlCol="0">
            <a:spAutoFit/>
          </a:bodyPr>
          <a:lstStyle/>
          <a:p>
            <a:r>
              <a:rPr lang="es-MX" b="1" dirty="0" err="1"/>
              <a:t>Clean</a:t>
            </a:r>
            <a:r>
              <a:rPr lang="es-MX" b="1" dirty="0"/>
              <a:t> Up</a:t>
            </a:r>
            <a:r>
              <a:rPr lang="es-MX" dirty="0"/>
              <a:t>: Se limpia el dibujo de todo trazo de bosquejo y se realiza un dibujo lineal perfecto.</a:t>
            </a:r>
          </a:p>
        </p:txBody>
      </p:sp>
      <p:pic>
        <p:nvPicPr>
          <p:cNvPr id="11" name="Imagen 10">
            <a:extLst>
              <a:ext uri="{FF2B5EF4-FFF2-40B4-BE49-F238E27FC236}">
                <a16:creationId xmlns:a16="http://schemas.microsoft.com/office/drawing/2014/main" id="{3BEA6504-92F7-46B2-8D68-1F3852E65A3D}"/>
              </a:ext>
            </a:extLst>
          </p:cNvPr>
          <p:cNvPicPr>
            <a:picLocks noChangeAspect="1"/>
          </p:cNvPicPr>
          <p:nvPr/>
        </p:nvPicPr>
        <p:blipFill>
          <a:blip r:embed="rId3"/>
          <a:stretch>
            <a:fillRect/>
          </a:stretch>
        </p:blipFill>
        <p:spPr>
          <a:xfrm>
            <a:off x="6442325" y="3476385"/>
            <a:ext cx="5162734" cy="3208499"/>
          </a:xfrm>
          <a:prstGeom prst="rect">
            <a:avLst/>
          </a:prstGeom>
        </p:spPr>
      </p:pic>
      <p:sp>
        <p:nvSpPr>
          <p:cNvPr id="7" name="Subtítulo 2">
            <a:extLst>
              <a:ext uri="{FF2B5EF4-FFF2-40B4-BE49-F238E27FC236}">
                <a16:creationId xmlns:a16="http://schemas.microsoft.com/office/drawing/2014/main" id="{DA217BB5-7593-CCCA-03E6-CBF54E448387}"/>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45124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6DCD194-F168-4A30-87FE-149B273F486F}"/>
              </a:ext>
            </a:extLst>
          </p:cNvPr>
          <p:cNvSpPr txBox="1"/>
          <p:nvPr/>
        </p:nvSpPr>
        <p:spPr>
          <a:xfrm>
            <a:off x="571499" y="1828008"/>
            <a:ext cx="5524501" cy="1477328"/>
          </a:xfrm>
          <a:prstGeom prst="rect">
            <a:avLst/>
          </a:prstGeom>
          <a:noFill/>
        </p:spPr>
        <p:txBody>
          <a:bodyPr wrap="square" rtlCol="0">
            <a:spAutoFit/>
          </a:bodyPr>
          <a:lstStyle/>
          <a:p>
            <a:r>
              <a:rPr lang="es-MX" b="1" dirty="0"/>
              <a:t>Color:</a:t>
            </a:r>
            <a:r>
              <a:rPr lang="es-MX" dirty="0"/>
              <a:t> Después, sobre láminas de acetato, el dibujo se repasa de nuevo con tinta y se colorea. Se bordea o no, según el estilo artístico o la estética que se haya definido en el departamento de arte.</a:t>
            </a:r>
          </a:p>
        </p:txBody>
      </p:sp>
      <p:sp>
        <p:nvSpPr>
          <p:cNvPr id="5" name="Rectángulo 4">
            <a:extLst>
              <a:ext uri="{FF2B5EF4-FFF2-40B4-BE49-F238E27FC236}">
                <a16:creationId xmlns:a16="http://schemas.microsoft.com/office/drawing/2014/main" id="{8D2CDF19-2BA0-42EB-BC8F-D24D65EC536C}"/>
              </a:ext>
            </a:extLst>
          </p:cNvPr>
          <p:cNvSpPr/>
          <p:nvPr/>
        </p:nvSpPr>
        <p:spPr>
          <a:xfrm>
            <a:off x="733424" y="3829663"/>
            <a:ext cx="4095751" cy="2308324"/>
          </a:xfrm>
          <a:prstGeom prst="rect">
            <a:avLst/>
          </a:prstGeom>
        </p:spPr>
        <p:txBody>
          <a:bodyPr wrap="square">
            <a:spAutoFit/>
          </a:bodyPr>
          <a:lstStyle/>
          <a:p>
            <a:r>
              <a:rPr lang="es-MX" b="1" dirty="0">
                <a:latin typeface="-apple-system"/>
              </a:rPr>
              <a:t>Fotografiado / Escaneo</a:t>
            </a:r>
            <a:r>
              <a:rPr lang="es-MX" dirty="0">
                <a:latin typeface="-apple-system"/>
              </a:rPr>
              <a:t>: Finalmente el dibujo se fotografía con una cámara estática. Las fotografías se colocan en secuencia para dar la ilusión de movimiento. Esta práctica, gracias a la tecnología y los programas de animación, ya no se utiliza. No al menos de forma industrial.</a:t>
            </a:r>
            <a:endParaRPr lang="es-MX" dirty="0"/>
          </a:p>
        </p:txBody>
      </p:sp>
      <p:pic>
        <p:nvPicPr>
          <p:cNvPr id="6" name="Imagen 5">
            <a:extLst>
              <a:ext uri="{FF2B5EF4-FFF2-40B4-BE49-F238E27FC236}">
                <a16:creationId xmlns:a16="http://schemas.microsoft.com/office/drawing/2014/main" id="{FE0343B1-5C08-4E44-924B-633B2658000A}"/>
              </a:ext>
            </a:extLst>
          </p:cNvPr>
          <p:cNvPicPr>
            <a:picLocks noChangeAspect="1"/>
          </p:cNvPicPr>
          <p:nvPr/>
        </p:nvPicPr>
        <p:blipFill>
          <a:blip r:embed="rId2"/>
          <a:stretch>
            <a:fillRect/>
          </a:stretch>
        </p:blipFill>
        <p:spPr>
          <a:xfrm>
            <a:off x="6096000" y="1828008"/>
            <a:ext cx="5341214" cy="2898449"/>
          </a:xfrm>
          <a:prstGeom prst="rect">
            <a:avLst/>
          </a:prstGeom>
        </p:spPr>
      </p:pic>
      <p:sp>
        <p:nvSpPr>
          <p:cNvPr id="8" name="CuadroTexto 7">
            <a:extLst>
              <a:ext uri="{FF2B5EF4-FFF2-40B4-BE49-F238E27FC236}">
                <a16:creationId xmlns:a16="http://schemas.microsoft.com/office/drawing/2014/main" id="{154D1340-5B92-458F-9185-BD2186940645}"/>
              </a:ext>
            </a:extLst>
          </p:cNvPr>
          <p:cNvSpPr txBox="1"/>
          <p:nvPr/>
        </p:nvSpPr>
        <p:spPr>
          <a:xfrm>
            <a:off x="6012801" y="4905010"/>
            <a:ext cx="5305258" cy="1477328"/>
          </a:xfrm>
          <a:prstGeom prst="rect">
            <a:avLst/>
          </a:prstGeom>
          <a:noFill/>
        </p:spPr>
        <p:txBody>
          <a:bodyPr wrap="square" rtlCol="0">
            <a:spAutoFit/>
          </a:bodyPr>
          <a:lstStyle/>
          <a:p>
            <a:pPr marL="285750" indent="-285750">
              <a:buFont typeface="Wingdings" panose="05000000000000000000" pitchFamily="2" charset="2"/>
              <a:buChar char="§"/>
            </a:pPr>
            <a:r>
              <a:rPr lang="es-MX" b="1" dirty="0"/>
              <a:t>Montaje y Composición.</a:t>
            </a:r>
            <a:r>
              <a:rPr lang="es-MX" dirty="0"/>
              <a:t> Fase de la animación perteneciente al proceso de postproducción. Se recopilan todas las imágenes resultantes del celuloide y se editan para unirlas al resto de planos.</a:t>
            </a:r>
          </a:p>
        </p:txBody>
      </p:sp>
      <p:sp>
        <p:nvSpPr>
          <p:cNvPr id="7" name="Subtítulo 2">
            <a:extLst>
              <a:ext uri="{FF2B5EF4-FFF2-40B4-BE49-F238E27FC236}">
                <a16:creationId xmlns:a16="http://schemas.microsoft.com/office/drawing/2014/main" id="{9A06C2F4-3CB4-9467-CF4F-93753CB0A48B}"/>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99679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A7E5CA-459C-4CBE-8F95-0DFBF0C9C1F5}"/>
              </a:ext>
            </a:extLst>
          </p:cNvPr>
          <p:cNvSpPr>
            <a:spLocks noGrp="1"/>
          </p:cNvSpPr>
          <p:nvPr>
            <p:ph type="title"/>
          </p:nvPr>
        </p:nvSpPr>
        <p:spPr>
          <a:xfrm>
            <a:off x="3408279" y="159958"/>
            <a:ext cx="5938364" cy="1295400"/>
          </a:xfrm>
        </p:spPr>
        <p:txBody>
          <a:bodyPr/>
          <a:lstStyle/>
          <a:p>
            <a:r>
              <a:rPr lang="es-MX" dirty="0" err="1"/>
              <a:t>CáMARA</a:t>
            </a:r>
            <a:r>
              <a:rPr lang="es-MX" dirty="0"/>
              <a:t> </a:t>
            </a:r>
            <a:r>
              <a:rPr lang="es-MX" dirty="0" err="1"/>
              <a:t>multiplano</a:t>
            </a:r>
            <a:endParaRPr lang="es-MX" dirty="0"/>
          </a:p>
        </p:txBody>
      </p:sp>
      <p:sp>
        <p:nvSpPr>
          <p:cNvPr id="3" name="Marcador de contenido 2">
            <a:extLst>
              <a:ext uri="{FF2B5EF4-FFF2-40B4-BE49-F238E27FC236}">
                <a16:creationId xmlns:a16="http://schemas.microsoft.com/office/drawing/2014/main" id="{D77FFB79-CC87-4B6A-ADD4-66598F302FA9}"/>
              </a:ext>
            </a:extLst>
          </p:cNvPr>
          <p:cNvSpPr>
            <a:spLocks noGrp="1"/>
          </p:cNvSpPr>
          <p:nvPr>
            <p:ph sz="half" idx="2"/>
          </p:nvPr>
        </p:nvSpPr>
        <p:spPr>
          <a:xfrm>
            <a:off x="239713" y="1885990"/>
            <a:ext cx="4848880" cy="4168581"/>
          </a:xfrm>
        </p:spPr>
        <p:txBody>
          <a:bodyPr>
            <a:normAutofit fontScale="85000" lnSpcReduction="20000"/>
          </a:bodyPr>
          <a:lstStyle/>
          <a:p>
            <a:r>
              <a:rPr kumimoji="0" lang="es-MX" altLang="es-MX" sz="3200" b="0" i="0" strike="noStrike" cap="none" normalizeH="0" baseline="0" dirty="0">
                <a:ln>
                  <a:noFill/>
                </a:ln>
                <a:solidFill>
                  <a:schemeClr val="tx1">
                    <a:lumMod val="95000"/>
                    <a:lumOff val="5000"/>
                  </a:schemeClr>
                </a:solidFill>
                <a:effectLst/>
                <a:latin typeface="+mj-lt"/>
              </a:rPr>
              <a:t>1926 Charlotte </a:t>
            </a:r>
            <a:r>
              <a:rPr kumimoji="0" lang="es-MX" altLang="es-MX" sz="3200" b="0" i="0" strike="noStrike" cap="none" normalizeH="0" baseline="0" dirty="0" err="1">
                <a:ln>
                  <a:noFill/>
                </a:ln>
                <a:solidFill>
                  <a:schemeClr val="tx1">
                    <a:lumMod val="95000"/>
                    <a:lumOff val="5000"/>
                  </a:schemeClr>
                </a:solidFill>
                <a:effectLst/>
                <a:latin typeface="+mj-lt"/>
              </a:rPr>
              <a:t>Reiniger</a:t>
            </a:r>
            <a:r>
              <a:rPr kumimoji="0" lang="es-MX" altLang="es-MX" sz="3200" b="0" i="0" strike="noStrike" cap="none" normalizeH="0" baseline="0" dirty="0">
                <a:ln>
                  <a:noFill/>
                </a:ln>
                <a:solidFill>
                  <a:schemeClr val="tx1">
                    <a:lumMod val="95000"/>
                    <a:lumOff val="5000"/>
                  </a:schemeClr>
                </a:solidFill>
                <a:effectLst/>
                <a:latin typeface="+mj-lt"/>
              </a:rPr>
              <a:t> en Alemania presenta animaciones con diferentes capas, resaltando </a:t>
            </a:r>
            <a:r>
              <a:rPr kumimoji="0" lang="es-MX" altLang="es-MX" sz="3200" b="0" i="1" strike="noStrike" cap="none" normalizeH="0" baseline="0" dirty="0">
                <a:ln>
                  <a:noFill/>
                </a:ln>
                <a:solidFill>
                  <a:schemeClr val="tx1">
                    <a:lumMod val="95000"/>
                    <a:lumOff val="5000"/>
                  </a:schemeClr>
                </a:solidFill>
                <a:effectLst/>
                <a:latin typeface="+mj-lt"/>
              </a:rPr>
              <a:t>Las aventuras del príncipe Ahmed</a:t>
            </a:r>
            <a:endParaRPr lang="es-MX" sz="3200" dirty="0">
              <a:latin typeface="+mj-lt"/>
            </a:endParaRPr>
          </a:p>
          <a:p>
            <a:pPr marL="0" indent="0">
              <a:buNone/>
            </a:pPr>
            <a:endParaRPr lang="es-MX" sz="3000" dirty="0">
              <a:latin typeface="+mj-lt"/>
            </a:endParaRPr>
          </a:p>
          <a:p>
            <a:pPr marL="0" indent="0">
              <a:buNone/>
            </a:pPr>
            <a:endParaRPr lang="es-MX" sz="3200" dirty="0">
              <a:latin typeface="+mj-lt"/>
            </a:endParaRPr>
          </a:p>
          <a:p>
            <a:r>
              <a:rPr lang="es-MX" sz="3200" dirty="0">
                <a:latin typeface="+mj-lt"/>
              </a:rPr>
              <a:t>Fleischer </a:t>
            </a:r>
            <a:r>
              <a:rPr lang="es-MX" sz="3200" dirty="0" err="1">
                <a:latin typeface="+mj-lt"/>
              </a:rPr>
              <a:t>Studios</a:t>
            </a:r>
            <a:r>
              <a:rPr lang="es-MX" sz="3200" dirty="0">
                <a:latin typeface="+mj-lt"/>
              </a:rPr>
              <a:t> diseñaron un aparato llamado cámara </a:t>
            </a:r>
            <a:r>
              <a:rPr lang="es-MX" sz="3200" dirty="0" err="1">
                <a:latin typeface="+mj-lt"/>
              </a:rPr>
              <a:t>estereo</a:t>
            </a:r>
            <a:r>
              <a:rPr lang="es-MX" sz="3200" dirty="0">
                <a:latin typeface="+mj-lt"/>
              </a:rPr>
              <a:t>-óptica o </a:t>
            </a:r>
            <a:r>
              <a:rPr lang="es-MX" sz="3200" dirty="0" err="1">
                <a:latin typeface="+mj-lt"/>
              </a:rPr>
              <a:t>setback</a:t>
            </a:r>
            <a:r>
              <a:rPr lang="es-MX" sz="3200" dirty="0">
                <a:latin typeface="+mj-lt"/>
              </a:rPr>
              <a:t> en el año 1934</a:t>
            </a:r>
            <a:endParaRPr lang="es-MX" dirty="0">
              <a:latin typeface="+mj-lt"/>
            </a:endParaRPr>
          </a:p>
        </p:txBody>
      </p:sp>
      <p:pic>
        <p:nvPicPr>
          <p:cNvPr id="1026" name="Picture 2">
            <a:extLst>
              <a:ext uri="{FF2B5EF4-FFF2-40B4-BE49-F238E27FC236}">
                <a16:creationId xmlns:a16="http://schemas.microsoft.com/office/drawing/2014/main" id="{5CBF76D3-9F26-49D7-91E3-C34F2CA2F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88" y="3677688"/>
            <a:ext cx="4184173" cy="2882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mblr: Image">
            <a:extLst>
              <a:ext uri="{FF2B5EF4-FFF2-40B4-BE49-F238E27FC236}">
                <a16:creationId xmlns:a16="http://schemas.microsoft.com/office/drawing/2014/main" id="{D0046B78-E0F5-483A-BB25-9BF56E7C3FF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28581" y="1769032"/>
            <a:ext cx="2631632" cy="1908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rlotte lotte reiniger silhouette animation gif | WiffleGif">
            <a:extLst>
              <a:ext uri="{FF2B5EF4-FFF2-40B4-BE49-F238E27FC236}">
                <a16:creationId xmlns:a16="http://schemas.microsoft.com/office/drawing/2014/main" id="{AF757F2D-BA46-4309-88FC-63B594109B5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57135" y="1458897"/>
            <a:ext cx="2640652" cy="1916602"/>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B4C223C1-E355-77BC-7A50-FDAF24F2D864}"/>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6774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E9F2C34-DCAB-4DB4-AB50-8E3DBB8DAA5C}"/>
              </a:ext>
            </a:extLst>
          </p:cNvPr>
          <p:cNvSpPr>
            <a:spLocks noGrp="1"/>
          </p:cNvSpPr>
          <p:nvPr>
            <p:ph idx="1"/>
          </p:nvPr>
        </p:nvSpPr>
        <p:spPr>
          <a:xfrm>
            <a:off x="4795808" y="560078"/>
            <a:ext cx="6727408" cy="2062103"/>
          </a:xfrm>
        </p:spPr>
        <p:txBody>
          <a:bodyPr>
            <a:normAutofit/>
          </a:bodyPr>
          <a:lstStyle/>
          <a:p>
            <a:pPr algn="just"/>
            <a:r>
              <a:rPr lang="es-MX" sz="1600" dirty="0"/>
              <a:t>En 1933 </a:t>
            </a:r>
            <a:r>
              <a:rPr lang="es-MX" sz="1600" dirty="0" err="1"/>
              <a:t>Ub</a:t>
            </a:r>
            <a:r>
              <a:rPr lang="es-MX" sz="1600" dirty="0"/>
              <a:t> Iwerks patenta la cámara </a:t>
            </a:r>
            <a:r>
              <a:rPr lang="es-MX" sz="1600" dirty="0" err="1"/>
              <a:t>multiplano</a:t>
            </a:r>
            <a:r>
              <a:rPr lang="es-MX" sz="1600" dirty="0"/>
              <a:t> la cual posteriormente es reutilizada por W</a:t>
            </a:r>
            <a:r>
              <a:rPr lang="es-MX" sz="1500" dirty="0"/>
              <a:t>illiam </a:t>
            </a:r>
            <a:r>
              <a:rPr lang="es-MX" sz="1500" dirty="0" err="1"/>
              <a:t>Garity</a:t>
            </a:r>
            <a:r>
              <a:rPr lang="es-MX" sz="1500" dirty="0"/>
              <a:t>  junto con Disney y surge su  modelo de cámara multiplano en 1937, con la que se filmó </a:t>
            </a:r>
            <a:r>
              <a:rPr lang="es-MX" sz="1500" i="1" dirty="0"/>
              <a:t>El molino viejo</a:t>
            </a:r>
            <a:r>
              <a:rPr lang="es-MX" sz="1500" dirty="0"/>
              <a:t>, ganadora de un Oscar y un premio de la academia. Aunque no fueron los primeros, el uso que supieron hacer de ella determinó su triunfo, especialmente con el rodaje de Blancanieves y los siete enanitos y Pinocho.</a:t>
            </a:r>
          </a:p>
          <a:p>
            <a:endParaRPr lang="es-MX" sz="1500" dirty="0"/>
          </a:p>
        </p:txBody>
      </p:sp>
      <p:pic>
        <p:nvPicPr>
          <p:cNvPr id="6" name="Imagen 5">
            <a:extLst>
              <a:ext uri="{FF2B5EF4-FFF2-40B4-BE49-F238E27FC236}">
                <a16:creationId xmlns:a16="http://schemas.microsoft.com/office/drawing/2014/main" id="{5758B1DA-AEDD-4D1F-BBF4-12C44C959430}"/>
              </a:ext>
            </a:extLst>
          </p:cNvPr>
          <p:cNvPicPr>
            <a:picLocks noChangeAspect="1"/>
          </p:cNvPicPr>
          <p:nvPr/>
        </p:nvPicPr>
        <p:blipFill>
          <a:blip r:embed="rId2"/>
          <a:stretch>
            <a:fillRect/>
          </a:stretch>
        </p:blipFill>
        <p:spPr>
          <a:xfrm>
            <a:off x="668784" y="1480043"/>
            <a:ext cx="3686940" cy="2802075"/>
          </a:xfrm>
          <a:prstGeom prst="rect">
            <a:avLst/>
          </a:prstGeom>
        </p:spPr>
      </p:pic>
      <p:pic>
        <p:nvPicPr>
          <p:cNvPr id="2050" name="Picture 2" descr="Multiplane GIFs - Find &amp; Share on GIPHY">
            <a:extLst>
              <a:ext uri="{FF2B5EF4-FFF2-40B4-BE49-F238E27FC236}">
                <a16:creationId xmlns:a16="http://schemas.microsoft.com/office/drawing/2014/main" id="{3ACED924-3F22-4373-8335-B0D63028D6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02528" y="3754747"/>
            <a:ext cx="3333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wostriptechnicolor: Disney's Multiplane camera ...">
            <a:extLst>
              <a:ext uri="{FF2B5EF4-FFF2-40B4-BE49-F238E27FC236}">
                <a16:creationId xmlns:a16="http://schemas.microsoft.com/office/drawing/2014/main" id="{6C756419-51E1-470B-A270-0584761E4B5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5908" y="2335522"/>
            <a:ext cx="3541182" cy="2838450"/>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E18638A4-54FE-2E7B-9A52-E3FBD7D712CC}"/>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2344635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a:extLst>
              <a:ext uri="{FF2B5EF4-FFF2-40B4-BE49-F238E27FC236}">
                <a16:creationId xmlns:a16="http://schemas.microsoft.com/office/drawing/2014/main" id="{A83A3906-7361-4055-B8C4-ECA9A8F42203}"/>
              </a:ext>
            </a:extLst>
          </p:cNvPr>
          <p:cNvPicPr>
            <a:picLocks noGrp="1" noChangeAspect="1"/>
          </p:cNvPicPr>
          <p:nvPr>
            <p:ph idx="1"/>
          </p:nvPr>
        </p:nvPicPr>
        <p:blipFill>
          <a:blip r:embed="rId2"/>
          <a:stretch>
            <a:fillRect/>
          </a:stretch>
        </p:blipFill>
        <p:spPr>
          <a:xfrm>
            <a:off x="6253768" y="1828799"/>
            <a:ext cx="5722948" cy="4104172"/>
          </a:xfrm>
        </p:spPr>
      </p:pic>
      <p:sp>
        <p:nvSpPr>
          <p:cNvPr id="8" name="CuadroTexto 7">
            <a:extLst>
              <a:ext uri="{FF2B5EF4-FFF2-40B4-BE49-F238E27FC236}">
                <a16:creationId xmlns:a16="http://schemas.microsoft.com/office/drawing/2014/main" id="{629A0405-60ED-4CE5-96D3-43F8A75337D5}"/>
              </a:ext>
            </a:extLst>
          </p:cNvPr>
          <p:cNvSpPr txBox="1"/>
          <p:nvPr/>
        </p:nvSpPr>
        <p:spPr>
          <a:xfrm>
            <a:off x="215284" y="1828799"/>
            <a:ext cx="5880716" cy="2585323"/>
          </a:xfrm>
          <a:prstGeom prst="rect">
            <a:avLst/>
          </a:prstGeom>
          <a:noFill/>
        </p:spPr>
        <p:txBody>
          <a:bodyPr wrap="square">
            <a:spAutoFit/>
          </a:bodyPr>
          <a:lstStyle/>
          <a:p>
            <a:pPr lvl="0"/>
            <a:r>
              <a:rPr lang="es-MX" dirty="0"/>
              <a:t>Alguno de los filmes más destacados de Disney por el uso de la cámara </a:t>
            </a:r>
            <a:r>
              <a:rPr lang="es-MX" dirty="0" err="1"/>
              <a:t>multiplano</a:t>
            </a:r>
            <a:r>
              <a:rPr lang="es-MX" dirty="0"/>
              <a:t> son: </a:t>
            </a:r>
            <a:r>
              <a:rPr lang="es-MX" i="1" dirty="0"/>
              <a:t>Pinocho</a:t>
            </a:r>
            <a:r>
              <a:rPr lang="es-MX" dirty="0"/>
              <a:t> (1940), </a:t>
            </a:r>
            <a:r>
              <a:rPr lang="es-MX" i="1" dirty="0"/>
              <a:t>Fantasía </a:t>
            </a:r>
            <a:r>
              <a:rPr lang="es-MX" dirty="0"/>
              <a:t>(1940), </a:t>
            </a:r>
            <a:r>
              <a:rPr lang="es-MX" i="1" dirty="0"/>
              <a:t>Bambi </a:t>
            </a:r>
            <a:r>
              <a:rPr lang="es-MX" dirty="0"/>
              <a:t>(1942) y </a:t>
            </a:r>
            <a:r>
              <a:rPr lang="es-MX" i="1" dirty="0"/>
              <a:t>Peter Pan</a:t>
            </a:r>
            <a:r>
              <a:rPr lang="es-MX" dirty="0"/>
              <a:t> (1953). El último largometraje de Disney en donde se usó la cámara </a:t>
            </a:r>
            <a:r>
              <a:rPr lang="es-MX" dirty="0" err="1"/>
              <a:t>multiplano</a:t>
            </a:r>
            <a:r>
              <a:rPr lang="es-MX" dirty="0"/>
              <a:t> fue </a:t>
            </a:r>
            <a:r>
              <a:rPr lang="es-MX" i="1" dirty="0"/>
              <a:t>La Sirenita</a:t>
            </a:r>
            <a:r>
              <a:rPr lang="es-MX" dirty="0"/>
              <a:t>, (</a:t>
            </a:r>
            <a:r>
              <a:rPr lang="es-MX" i="1" dirty="0" err="1"/>
              <a:t>The</a:t>
            </a:r>
            <a:r>
              <a:rPr lang="es-MX" i="1" dirty="0"/>
              <a:t> Little </a:t>
            </a:r>
            <a:r>
              <a:rPr lang="es-MX" i="1" dirty="0" err="1"/>
              <a:t>Mermaid</a:t>
            </a:r>
            <a:r>
              <a:rPr lang="es-MX" dirty="0"/>
              <a:t>, 1989), siendo sustituida por el uso de computadoras para lograr el efecto tridimensional a través de capas y composiciones digitales</a:t>
            </a:r>
          </a:p>
        </p:txBody>
      </p:sp>
      <p:sp>
        <p:nvSpPr>
          <p:cNvPr id="9" name="CuadroTexto 8">
            <a:extLst>
              <a:ext uri="{FF2B5EF4-FFF2-40B4-BE49-F238E27FC236}">
                <a16:creationId xmlns:a16="http://schemas.microsoft.com/office/drawing/2014/main" id="{8EFFCE93-5AF6-4F66-A8B5-AB21D58082D5}"/>
              </a:ext>
            </a:extLst>
          </p:cNvPr>
          <p:cNvSpPr txBox="1"/>
          <p:nvPr/>
        </p:nvSpPr>
        <p:spPr>
          <a:xfrm>
            <a:off x="6528048" y="1025305"/>
            <a:ext cx="6094520" cy="584775"/>
          </a:xfrm>
          <a:prstGeom prst="rect">
            <a:avLst/>
          </a:prstGeom>
          <a:noFill/>
        </p:spPr>
        <p:txBody>
          <a:bodyPr wrap="square">
            <a:spAutoFit/>
          </a:bodyPr>
          <a:lstStyle/>
          <a:p>
            <a:pPr lvl="0"/>
            <a:r>
              <a:rPr lang="es-MX" sz="3200" dirty="0"/>
              <a:t>Parallax</a:t>
            </a:r>
          </a:p>
        </p:txBody>
      </p:sp>
      <p:sp>
        <p:nvSpPr>
          <p:cNvPr id="5" name="Subtítulo 2">
            <a:extLst>
              <a:ext uri="{FF2B5EF4-FFF2-40B4-BE49-F238E27FC236}">
                <a16:creationId xmlns:a16="http://schemas.microsoft.com/office/drawing/2014/main" id="{7AACD523-6AA2-4672-67D8-3812978273C8}"/>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761847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42180" y="772216"/>
            <a:ext cx="5393600" cy="1456886"/>
          </a:xfrm>
          <a:prstGeom prst="rect">
            <a:avLst/>
          </a:prstGeom>
        </p:spPr>
        <p:txBody>
          <a:bodyPr spcFirstLastPara="1" vert="horz" wrap="square" lIns="121900" tIns="121900" rIns="121900" bIns="121900" rtlCol="0" anchor="b" anchorCtr="0">
            <a:noAutofit/>
          </a:bodyPr>
          <a:lstStyle/>
          <a:p>
            <a:r>
              <a:rPr lang="es" dirty="0"/>
              <a:t>ROTOSCOPIO</a:t>
            </a:r>
            <a:endParaRPr dirty="0"/>
          </a:p>
        </p:txBody>
      </p:sp>
      <p:sp>
        <p:nvSpPr>
          <p:cNvPr id="9" name="CuadroTexto 8">
            <a:extLst>
              <a:ext uri="{FF2B5EF4-FFF2-40B4-BE49-F238E27FC236}">
                <a16:creationId xmlns:a16="http://schemas.microsoft.com/office/drawing/2014/main" id="{F51BC7D0-CB22-4867-8F8A-C73A3C452AD6}"/>
              </a:ext>
            </a:extLst>
          </p:cNvPr>
          <p:cNvSpPr txBox="1"/>
          <p:nvPr/>
        </p:nvSpPr>
        <p:spPr>
          <a:xfrm>
            <a:off x="126155" y="2342286"/>
            <a:ext cx="6096000" cy="1754326"/>
          </a:xfrm>
          <a:prstGeom prst="rect">
            <a:avLst/>
          </a:prstGeom>
          <a:noFill/>
        </p:spPr>
        <p:txBody>
          <a:bodyPr wrap="square">
            <a:spAutoFit/>
          </a:bodyPr>
          <a:lstStyle/>
          <a:p>
            <a:pPr algn="just"/>
            <a:r>
              <a:rPr lang="es-MX" sz="1800" dirty="0"/>
              <a:t>Creado por Max Fleischer en el año de 1915.</a:t>
            </a:r>
          </a:p>
          <a:p>
            <a:pPr algn="just"/>
            <a:r>
              <a:rPr lang="es-MX" sz="1800" dirty="0"/>
              <a:t>Tuvo la idea de utilizar fotogramas reales como base para realizar animaciones más realistas.</a:t>
            </a:r>
          </a:p>
          <a:p>
            <a:pPr algn="just"/>
            <a:r>
              <a:rPr lang="es-MX" sz="1800" dirty="0"/>
              <a:t>Junto con su hermano Dave, creó el primer personaje </a:t>
            </a:r>
            <a:r>
              <a:rPr lang="es-MX" sz="1800" dirty="0" err="1"/>
              <a:t>rotoscopiado</a:t>
            </a:r>
            <a:r>
              <a:rPr lang="es-MX" sz="1800" dirty="0"/>
              <a:t> de la historia:</a:t>
            </a:r>
            <a:r>
              <a:rPr lang="es-MX" sz="1800" b="1" dirty="0"/>
              <a:t> Koko el payaso</a:t>
            </a:r>
            <a:r>
              <a:rPr lang="es-MX" sz="1800" dirty="0"/>
              <a:t>.</a:t>
            </a:r>
          </a:p>
        </p:txBody>
      </p:sp>
      <p:pic>
        <p:nvPicPr>
          <p:cNvPr id="10" name="Picture 4" descr="Resultado de imagen para koko el payaso">
            <a:extLst>
              <a:ext uri="{FF2B5EF4-FFF2-40B4-BE49-F238E27FC236}">
                <a16:creationId xmlns:a16="http://schemas.microsoft.com/office/drawing/2014/main" id="{BF719429-BABD-4E38-ACEC-37914485396F}"/>
              </a:ext>
            </a:extLst>
          </p:cNvPr>
          <p:cNvPicPr>
            <a:picLocks noChangeAspect="1" noChangeArrowheads="1"/>
          </p:cNvPicPr>
          <p:nvPr/>
        </p:nvPicPr>
        <p:blipFill>
          <a:blip r:embed="rId3" cstate="print"/>
          <a:srcRect/>
          <a:stretch>
            <a:fillRect/>
          </a:stretch>
        </p:blipFill>
        <p:spPr bwMode="auto">
          <a:xfrm>
            <a:off x="1526948" y="3827684"/>
            <a:ext cx="4341191" cy="2740377"/>
          </a:xfrm>
          <a:prstGeom prst="rect">
            <a:avLst/>
          </a:prstGeom>
          <a:ln>
            <a:noFill/>
          </a:ln>
          <a:effectLst>
            <a:softEdge rad="112500"/>
          </a:effectLst>
        </p:spPr>
      </p:pic>
      <p:pic>
        <p:nvPicPr>
          <p:cNvPr id="12" name="3 Imagen" descr="tumblr_lwdz94mNk21qbrdf3o2_400.gif">
            <a:extLst>
              <a:ext uri="{FF2B5EF4-FFF2-40B4-BE49-F238E27FC236}">
                <a16:creationId xmlns:a16="http://schemas.microsoft.com/office/drawing/2014/main" id="{9DA404F0-9F02-4C1A-83D7-B1B54D45594E}"/>
              </a:ext>
            </a:extLst>
          </p:cNvPr>
          <p:cNvPicPr>
            <a:picLocks noChangeAspect="1"/>
          </p:cNvPicPr>
          <p:nvPr/>
        </p:nvPicPr>
        <p:blipFill>
          <a:blip r:embed="rId4" cstate="print"/>
          <a:stretch>
            <a:fillRect/>
          </a:stretch>
        </p:blipFill>
        <p:spPr>
          <a:xfrm>
            <a:off x="7016319" y="526783"/>
            <a:ext cx="3352800" cy="2524125"/>
          </a:xfrm>
          <a:prstGeom prst="rect">
            <a:avLst/>
          </a:prstGeom>
        </p:spPr>
      </p:pic>
      <p:pic>
        <p:nvPicPr>
          <p:cNvPr id="15" name="Google Shape;74;p16">
            <a:extLst>
              <a:ext uri="{FF2B5EF4-FFF2-40B4-BE49-F238E27FC236}">
                <a16:creationId xmlns:a16="http://schemas.microsoft.com/office/drawing/2014/main" id="{CFFB3DEF-2297-4BB1-87E6-AC80150CF32A}"/>
              </a:ext>
            </a:extLst>
          </p:cNvPr>
          <p:cNvPicPr preferRelativeResize="0"/>
          <p:nvPr/>
        </p:nvPicPr>
        <p:blipFill>
          <a:blip r:embed="rId5">
            <a:alphaModFix/>
          </a:blip>
          <a:stretch>
            <a:fillRect/>
          </a:stretch>
        </p:blipFill>
        <p:spPr>
          <a:xfrm>
            <a:off x="7062083" y="3666108"/>
            <a:ext cx="3307036" cy="2477240"/>
          </a:xfrm>
          <a:prstGeom prst="rect">
            <a:avLst/>
          </a:prstGeom>
          <a:noFill/>
          <a:ln>
            <a:noFill/>
          </a:ln>
        </p:spPr>
      </p:pic>
      <p:sp>
        <p:nvSpPr>
          <p:cNvPr id="7" name="Subtítulo 2">
            <a:extLst>
              <a:ext uri="{FF2B5EF4-FFF2-40B4-BE49-F238E27FC236}">
                <a16:creationId xmlns:a16="http://schemas.microsoft.com/office/drawing/2014/main" id="{DAF6225C-BF74-5D5F-301D-7C80E8B9E41C}"/>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Google Shape;67;p15">
            <a:extLst>
              <a:ext uri="{FF2B5EF4-FFF2-40B4-BE49-F238E27FC236}">
                <a16:creationId xmlns:a16="http://schemas.microsoft.com/office/drawing/2014/main" id="{58AFE0D9-91BA-47AC-85B1-9A7D04577606}"/>
              </a:ext>
            </a:extLst>
          </p:cNvPr>
          <p:cNvPicPr preferRelativeResize="0"/>
          <p:nvPr/>
        </p:nvPicPr>
        <p:blipFill>
          <a:blip r:embed="rId3">
            <a:alphaModFix/>
          </a:blip>
          <a:stretch>
            <a:fillRect/>
          </a:stretch>
        </p:blipFill>
        <p:spPr>
          <a:xfrm>
            <a:off x="111740" y="1514475"/>
            <a:ext cx="4105590" cy="4629150"/>
          </a:xfrm>
          <a:prstGeom prst="rect">
            <a:avLst/>
          </a:prstGeom>
          <a:noFill/>
          <a:ln>
            <a:noFill/>
          </a:ln>
        </p:spPr>
      </p:pic>
      <p:pic>
        <p:nvPicPr>
          <p:cNvPr id="7" name="Google Shape;56;p13">
            <a:extLst>
              <a:ext uri="{FF2B5EF4-FFF2-40B4-BE49-F238E27FC236}">
                <a16:creationId xmlns:a16="http://schemas.microsoft.com/office/drawing/2014/main" id="{081F93CA-C645-45A6-A244-4E175168819B}"/>
              </a:ext>
            </a:extLst>
          </p:cNvPr>
          <p:cNvPicPr preferRelativeResize="0"/>
          <p:nvPr/>
        </p:nvPicPr>
        <p:blipFill>
          <a:blip r:embed="rId4">
            <a:alphaModFix/>
          </a:blip>
          <a:stretch>
            <a:fillRect/>
          </a:stretch>
        </p:blipFill>
        <p:spPr>
          <a:xfrm>
            <a:off x="4372585" y="1472306"/>
            <a:ext cx="4105590" cy="4629150"/>
          </a:xfrm>
          <a:prstGeom prst="rect">
            <a:avLst/>
          </a:prstGeom>
          <a:noFill/>
          <a:ln>
            <a:noFill/>
          </a:ln>
        </p:spPr>
      </p:pic>
      <p:sp>
        <p:nvSpPr>
          <p:cNvPr id="11" name="CuadroTexto 10">
            <a:extLst>
              <a:ext uri="{FF2B5EF4-FFF2-40B4-BE49-F238E27FC236}">
                <a16:creationId xmlns:a16="http://schemas.microsoft.com/office/drawing/2014/main" id="{AAA4EB12-D606-4B18-AB58-F7C0478420FD}"/>
              </a:ext>
            </a:extLst>
          </p:cNvPr>
          <p:cNvSpPr txBox="1"/>
          <p:nvPr/>
        </p:nvSpPr>
        <p:spPr>
          <a:xfrm>
            <a:off x="5533747" y="314146"/>
            <a:ext cx="5341398" cy="1200329"/>
          </a:xfrm>
          <a:prstGeom prst="rect">
            <a:avLst/>
          </a:prstGeom>
          <a:noFill/>
        </p:spPr>
        <p:txBody>
          <a:bodyPr wrap="square">
            <a:spAutoFit/>
          </a:bodyPr>
          <a:lstStyle/>
          <a:p>
            <a:pPr marL="0" lvl="0" indent="0" algn="l" rtl="0">
              <a:spcBef>
                <a:spcPts val="0"/>
              </a:spcBef>
              <a:spcAft>
                <a:spcPts val="1600"/>
              </a:spcAft>
              <a:buNone/>
            </a:pPr>
            <a:r>
              <a:rPr lang="es-ES" sz="1800" dirty="0"/>
              <a:t>Disney la usó por primera vez en su película de Blancanieves y los Siete Enanitos y seguiría usándola de forma intermitente durante toda su carrera.</a:t>
            </a:r>
          </a:p>
        </p:txBody>
      </p:sp>
      <p:pic>
        <p:nvPicPr>
          <p:cNvPr id="14" name="Google Shape;93;p19">
            <a:extLst>
              <a:ext uri="{FF2B5EF4-FFF2-40B4-BE49-F238E27FC236}">
                <a16:creationId xmlns:a16="http://schemas.microsoft.com/office/drawing/2014/main" id="{0DF92A13-089C-438D-B539-3706D98A9025}"/>
              </a:ext>
            </a:extLst>
          </p:cNvPr>
          <p:cNvPicPr preferRelativeResize="0"/>
          <p:nvPr/>
        </p:nvPicPr>
        <p:blipFill>
          <a:blip r:embed="rId5">
            <a:alphaModFix/>
          </a:blip>
          <a:stretch>
            <a:fillRect/>
          </a:stretch>
        </p:blipFill>
        <p:spPr>
          <a:xfrm>
            <a:off x="8478175" y="2305014"/>
            <a:ext cx="3513111" cy="2963733"/>
          </a:xfrm>
          <a:prstGeom prst="rect">
            <a:avLst/>
          </a:prstGeom>
          <a:noFill/>
          <a:ln>
            <a:noFill/>
          </a:ln>
        </p:spPr>
      </p:pic>
      <p:sp>
        <p:nvSpPr>
          <p:cNvPr id="8" name="Subtítulo 2">
            <a:extLst>
              <a:ext uri="{FF2B5EF4-FFF2-40B4-BE49-F238E27FC236}">
                <a16:creationId xmlns:a16="http://schemas.microsoft.com/office/drawing/2014/main" id="{B7974B86-8C5D-50AE-5983-6ABFF9239B14}"/>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880329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4520875" y="357025"/>
            <a:ext cx="6270950" cy="1475600"/>
          </a:xfrm>
          <a:prstGeom prst="rect">
            <a:avLst/>
          </a:prstGeom>
        </p:spPr>
        <p:txBody>
          <a:bodyPr spcFirstLastPara="1" vert="horz" wrap="square" lIns="121900" tIns="121900" rIns="121900" bIns="121900" rtlCol="0" anchor="ctr" anchorCtr="0">
            <a:noAutofit/>
          </a:bodyPr>
          <a:lstStyle/>
          <a:p>
            <a:pPr algn="ctr">
              <a:spcBef>
                <a:spcPts val="0"/>
              </a:spcBef>
            </a:pPr>
            <a:r>
              <a:rPr lang="es-419" dirty="0">
                <a:latin typeface="Times New Roman"/>
                <a:ea typeface="Times New Roman"/>
                <a:cs typeface="Times New Roman"/>
                <a:sym typeface="Times New Roman"/>
              </a:rPr>
              <a:t>Stopmotion</a:t>
            </a:r>
            <a:endParaRPr dirty="0">
              <a:latin typeface="Times New Roman"/>
              <a:ea typeface="Times New Roman"/>
              <a:cs typeface="Times New Roman"/>
              <a:sym typeface="Times New Roman"/>
            </a:endParaRPr>
          </a:p>
        </p:txBody>
      </p:sp>
      <p:sp>
        <p:nvSpPr>
          <p:cNvPr id="60" name="Google Shape;60;p14"/>
          <p:cNvSpPr txBox="1">
            <a:spLocks noGrp="1"/>
          </p:cNvSpPr>
          <p:nvPr>
            <p:ph type="subTitle" idx="1"/>
          </p:nvPr>
        </p:nvSpPr>
        <p:spPr>
          <a:xfrm>
            <a:off x="142874" y="1467000"/>
            <a:ext cx="10119712" cy="1962000"/>
          </a:xfrm>
          <a:prstGeom prst="rect">
            <a:avLst/>
          </a:prstGeom>
        </p:spPr>
        <p:txBody>
          <a:bodyPr spcFirstLastPara="1" vert="horz" wrap="square" lIns="121900" tIns="121900" rIns="121900" bIns="121900" rtlCol="0" anchor="t" anchorCtr="0">
            <a:noAutofit/>
          </a:bodyPr>
          <a:lstStyle/>
          <a:p>
            <a:pPr algn="just">
              <a:spcBef>
                <a:spcPts val="0"/>
              </a:spcBef>
            </a:pPr>
            <a:r>
              <a:rPr lang="es-419" dirty="0">
                <a:solidFill>
                  <a:srgbClr val="FFFFFF"/>
                </a:solidFill>
                <a:latin typeface="+mj-lt"/>
                <a:ea typeface="Times New Roman"/>
                <a:cs typeface="Times New Roman"/>
                <a:sym typeface="Times New Roman"/>
              </a:rPr>
              <a:t>Es una técnica de animación que consiste en aparentar el movimiento de objetos estáticos por medio de una sucesión de imágenes fotografiadas.</a:t>
            </a:r>
          </a:p>
          <a:p>
            <a:pPr algn="just">
              <a:spcBef>
                <a:spcPts val="0"/>
              </a:spcBef>
            </a:pPr>
            <a:r>
              <a:rPr lang="es-ES" dirty="0">
                <a:solidFill>
                  <a:srgbClr val="FFFFFF"/>
                </a:solidFill>
                <a:latin typeface="+mj-lt"/>
                <a:ea typeface="Times New Roman"/>
                <a:cs typeface="Times New Roman"/>
                <a:sym typeface="Times New Roman"/>
              </a:rPr>
              <a:t>En 1896 el cineasta George </a:t>
            </a:r>
            <a:r>
              <a:rPr lang="es-ES" dirty="0" err="1">
                <a:solidFill>
                  <a:srgbClr val="FFFFFF"/>
                </a:solidFill>
                <a:latin typeface="+mj-lt"/>
                <a:ea typeface="Times New Roman"/>
                <a:cs typeface="Times New Roman"/>
                <a:sym typeface="Times New Roman"/>
              </a:rPr>
              <a:t>Meiles</a:t>
            </a:r>
            <a:r>
              <a:rPr lang="es-ES" dirty="0">
                <a:solidFill>
                  <a:srgbClr val="FFFFFF"/>
                </a:solidFill>
                <a:latin typeface="+mj-lt"/>
                <a:ea typeface="Times New Roman"/>
                <a:cs typeface="Times New Roman"/>
                <a:sym typeface="Times New Roman"/>
              </a:rPr>
              <a:t> descubre el </a:t>
            </a:r>
            <a:r>
              <a:rPr lang="es-ES" dirty="0" err="1">
                <a:solidFill>
                  <a:srgbClr val="FFFFFF"/>
                </a:solidFill>
                <a:latin typeface="+mj-lt"/>
                <a:ea typeface="Times New Roman"/>
                <a:cs typeface="Times New Roman"/>
                <a:sym typeface="Times New Roman"/>
              </a:rPr>
              <a:t>stopmotion</a:t>
            </a:r>
            <a:r>
              <a:rPr lang="es-ES" dirty="0">
                <a:solidFill>
                  <a:srgbClr val="FFFFFF"/>
                </a:solidFill>
                <a:latin typeface="+mj-lt"/>
                <a:ea typeface="Times New Roman"/>
                <a:cs typeface="Times New Roman"/>
                <a:sym typeface="Times New Roman"/>
              </a:rPr>
              <a:t> o stop </a:t>
            </a:r>
            <a:r>
              <a:rPr lang="es-ES" dirty="0" err="1">
                <a:solidFill>
                  <a:srgbClr val="FFFFFF"/>
                </a:solidFill>
                <a:latin typeface="+mj-lt"/>
                <a:ea typeface="Times New Roman"/>
                <a:cs typeface="Times New Roman"/>
                <a:sym typeface="Times New Roman"/>
              </a:rPr>
              <a:t>action</a:t>
            </a:r>
            <a:r>
              <a:rPr lang="es-ES" dirty="0">
                <a:solidFill>
                  <a:srgbClr val="FFFFFF"/>
                </a:solidFill>
                <a:latin typeface="+mj-lt"/>
                <a:ea typeface="Times New Roman"/>
                <a:cs typeface="Times New Roman"/>
                <a:sym typeface="Times New Roman"/>
              </a:rPr>
              <a:t>, esto debido a un accidente con el obturador.</a:t>
            </a:r>
          </a:p>
          <a:p>
            <a:pPr algn="just">
              <a:spcBef>
                <a:spcPts val="0"/>
              </a:spcBef>
            </a:pPr>
            <a:endParaRPr dirty="0">
              <a:solidFill>
                <a:srgbClr val="FFFFFF"/>
              </a:solidFill>
              <a:latin typeface="+mj-lt"/>
              <a:ea typeface="Times New Roman"/>
              <a:cs typeface="Times New Roman"/>
              <a:sym typeface="Times New Roman"/>
            </a:endParaRPr>
          </a:p>
          <a:p>
            <a:pPr algn="just">
              <a:spcBef>
                <a:spcPts val="0"/>
              </a:spcBef>
            </a:pPr>
            <a:endParaRPr dirty="0">
              <a:solidFill>
                <a:srgbClr val="FFFFFF"/>
              </a:solidFill>
            </a:endParaRPr>
          </a:p>
        </p:txBody>
      </p:sp>
      <p:pic>
        <p:nvPicPr>
          <p:cNvPr id="4" name="Marcador de posición de imagen 7">
            <a:extLst>
              <a:ext uri="{FF2B5EF4-FFF2-40B4-BE49-F238E27FC236}">
                <a16:creationId xmlns:a16="http://schemas.microsoft.com/office/drawing/2014/main" id="{BABB66A3-6F76-469D-83ED-BFC10EFB2E5B}"/>
              </a:ext>
            </a:extLst>
          </p:cNvPr>
          <p:cNvPicPr>
            <a:picLocks noChangeAspect="1"/>
          </p:cNvPicPr>
          <p:nvPr/>
        </p:nvPicPr>
        <p:blipFill>
          <a:blip r:embed="rId3">
            <a:extLst>
              <a:ext uri="{28A0092B-C50C-407E-A947-70E740481C1C}">
                <a14:useLocalDpi xmlns:a14="http://schemas.microsoft.com/office/drawing/2010/main" val="0"/>
              </a:ext>
            </a:extLst>
          </a:blip>
          <a:srcRect l="22044" r="22044"/>
          <a:stretch>
            <a:fillRect/>
          </a:stretch>
        </p:blipFill>
        <p:spPr>
          <a:xfrm>
            <a:off x="311311" y="3074916"/>
            <a:ext cx="3105150" cy="3332162"/>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p:spPr>
      </p:pic>
      <p:sp>
        <p:nvSpPr>
          <p:cNvPr id="8" name="CuadroTexto 7">
            <a:extLst>
              <a:ext uri="{FF2B5EF4-FFF2-40B4-BE49-F238E27FC236}">
                <a16:creationId xmlns:a16="http://schemas.microsoft.com/office/drawing/2014/main" id="{9BE0408C-7F01-4745-81D2-4553858F2EFE}"/>
              </a:ext>
            </a:extLst>
          </p:cNvPr>
          <p:cNvSpPr txBox="1"/>
          <p:nvPr/>
        </p:nvSpPr>
        <p:spPr>
          <a:xfrm>
            <a:off x="6811393" y="3132935"/>
            <a:ext cx="6094520" cy="1502976"/>
          </a:xfrm>
          <a:prstGeom prst="rect">
            <a:avLst/>
          </a:prstGeom>
          <a:noFill/>
        </p:spPr>
        <p:txBody>
          <a:bodyPr wrap="square">
            <a:spAutoFit/>
          </a:bodyPr>
          <a:lstStyle/>
          <a:p>
            <a:pPr>
              <a:lnSpc>
                <a:spcPts val="2200"/>
              </a:lnSpc>
            </a:pPr>
            <a:r>
              <a:rPr lang="en-US" sz="2000" dirty="0" err="1">
                <a:latin typeface="+mj-lt"/>
                <a:ea typeface="Lato Light" panose="020F0502020204030203" pitchFamily="34" charset="0"/>
                <a:cs typeface="Lato Light" panose="020F0502020204030203" pitchFamily="34" charset="0"/>
              </a:rPr>
              <a:t>Diferentes</a:t>
            </a:r>
            <a:r>
              <a:rPr lang="en-US" sz="2000" dirty="0">
                <a:latin typeface="+mj-lt"/>
                <a:ea typeface="Lato Light" panose="020F0502020204030203" pitchFamily="34" charset="0"/>
                <a:cs typeface="Lato Light" panose="020F0502020204030203" pitchFamily="34" charset="0"/>
              </a:rPr>
              <a:t> </a:t>
            </a:r>
            <a:r>
              <a:rPr lang="en-US" sz="2000" dirty="0" err="1">
                <a:latin typeface="+mj-lt"/>
                <a:ea typeface="Lato Light" panose="020F0502020204030203" pitchFamily="34" charset="0"/>
                <a:cs typeface="Lato Light" panose="020F0502020204030203" pitchFamily="34" charset="0"/>
              </a:rPr>
              <a:t>técnicas</a:t>
            </a:r>
            <a:r>
              <a:rPr lang="en-US" sz="2000" dirty="0">
                <a:latin typeface="+mj-lt"/>
                <a:ea typeface="Lato Light" panose="020F0502020204030203" pitchFamily="34" charset="0"/>
                <a:cs typeface="Lato Light" panose="020F0502020204030203" pitchFamily="34" charset="0"/>
              </a:rPr>
              <a:t> de Stop Motion son:</a:t>
            </a:r>
          </a:p>
          <a:p>
            <a:pPr>
              <a:lnSpc>
                <a:spcPts val="2200"/>
              </a:lnSpc>
            </a:pPr>
            <a:r>
              <a:rPr lang="en-US" sz="2000" dirty="0" err="1">
                <a:latin typeface="+mj-lt"/>
                <a:ea typeface="Lato Light" panose="020F0502020204030203" pitchFamily="34" charset="0"/>
                <a:cs typeface="Lato Light" panose="020F0502020204030203" pitchFamily="34" charset="0"/>
              </a:rPr>
              <a:t>CutOut</a:t>
            </a:r>
            <a:endParaRPr lang="en-US" sz="2000" dirty="0">
              <a:latin typeface="+mj-lt"/>
              <a:ea typeface="Lato Light" panose="020F0502020204030203" pitchFamily="34" charset="0"/>
              <a:cs typeface="Lato Light" panose="020F0502020204030203" pitchFamily="34" charset="0"/>
            </a:endParaRPr>
          </a:p>
          <a:p>
            <a:pPr>
              <a:lnSpc>
                <a:spcPts val="2200"/>
              </a:lnSpc>
            </a:pPr>
            <a:r>
              <a:rPr lang="en-US" sz="2000" dirty="0" err="1">
                <a:latin typeface="+mj-lt"/>
                <a:ea typeface="Lato Light" panose="020F0502020204030203" pitchFamily="34" charset="0"/>
                <a:cs typeface="Lato Light" panose="020F0502020204030203" pitchFamily="34" charset="0"/>
              </a:rPr>
              <a:t>Arcilla</a:t>
            </a:r>
            <a:r>
              <a:rPr lang="en-US" sz="2000" dirty="0">
                <a:latin typeface="+mj-lt"/>
                <a:ea typeface="Lato Light" panose="020F0502020204030203" pitchFamily="34" charset="0"/>
                <a:cs typeface="Lato Light" panose="020F0502020204030203" pitchFamily="34" charset="0"/>
              </a:rPr>
              <a:t> o Clay Motion</a:t>
            </a:r>
          </a:p>
          <a:p>
            <a:pPr>
              <a:lnSpc>
                <a:spcPts val="2200"/>
              </a:lnSpc>
            </a:pPr>
            <a:r>
              <a:rPr lang="en-US" sz="2000" dirty="0" err="1">
                <a:latin typeface="+mj-lt"/>
                <a:ea typeface="Lato Light" panose="020F0502020204030203" pitchFamily="34" charset="0"/>
                <a:cs typeface="Lato Light" panose="020F0502020204030203" pitchFamily="34" charset="0"/>
              </a:rPr>
              <a:t>Pixelación</a:t>
            </a:r>
            <a:endParaRPr lang="en-US" sz="2000" dirty="0">
              <a:latin typeface="+mj-lt"/>
              <a:ea typeface="Lato Light" panose="020F0502020204030203" pitchFamily="34" charset="0"/>
              <a:cs typeface="Lato Light" panose="020F0502020204030203" pitchFamily="34" charset="0"/>
            </a:endParaRPr>
          </a:p>
          <a:p>
            <a:pPr>
              <a:lnSpc>
                <a:spcPts val="2200"/>
              </a:lnSpc>
            </a:pPr>
            <a:r>
              <a:rPr lang="en-US" sz="2000" dirty="0">
                <a:latin typeface="+mj-lt"/>
                <a:ea typeface="Lato Light" panose="020F0502020204030203" pitchFamily="34" charset="0"/>
                <a:cs typeface="Lato Light" panose="020F0502020204030203" pitchFamily="34" charset="0"/>
              </a:rPr>
              <a:t>Puppet Motion </a:t>
            </a:r>
            <a:endParaRPr lang="en-US" sz="1600" dirty="0">
              <a:latin typeface="+mj-lt"/>
              <a:ea typeface="Lato Light" panose="020F0502020204030203" pitchFamily="34" charset="0"/>
              <a:cs typeface="Lato Light" panose="020F0502020204030203" pitchFamily="34" charset="0"/>
            </a:endParaRPr>
          </a:p>
        </p:txBody>
      </p:sp>
      <p:pic>
        <p:nvPicPr>
          <p:cNvPr id="9" name="Marcador de posición de imagen 4">
            <a:extLst>
              <a:ext uri="{FF2B5EF4-FFF2-40B4-BE49-F238E27FC236}">
                <a16:creationId xmlns:a16="http://schemas.microsoft.com/office/drawing/2014/main" id="{CEC650BA-FA93-45E5-9559-ABC315CEF775}"/>
              </a:ext>
            </a:extLst>
          </p:cNvPr>
          <p:cNvPicPr>
            <a:picLocks noChangeAspect="1"/>
          </p:cNvPicPr>
          <p:nvPr/>
        </p:nvPicPr>
        <p:blipFill>
          <a:blip r:embed="rId4">
            <a:extLst>
              <a:ext uri="{28A0092B-C50C-407E-A947-70E740481C1C}">
                <a14:useLocalDpi xmlns:a14="http://schemas.microsoft.com/office/drawing/2010/main" val="0"/>
              </a:ext>
            </a:extLst>
          </a:blip>
          <a:srcRect l="20941" r="20941"/>
          <a:stretch>
            <a:fillRect/>
          </a:stretch>
        </p:blipFill>
        <p:spPr>
          <a:xfrm>
            <a:off x="3517957" y="2942600"/>
            <a:ext cx="3191939" cy="3214338"/>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p:spPr>
      </p:pic>
      <p:sp>
        <p:nvSpPr>
          <p:cNvPr id="7" name="Subtítulo 2">
            <a:extLst>
              <a:ext uri="{FF2B5EF4-FFF2-40B4-BE49-F238E27FC236}">
                <a16:creationId xmlns:a16="http://schemas.microsoft.com/office/drawing/2014/main" id="{DED97C49-E3C1-CD93-EA5B-9059E7FE20C8}"/>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0"/>
          <p:cNvSpPr txBox="1">
            <a:spLocks noGrp="1"/>
          </p:cNvSpPr>
          <p:nvPr>
            <p:ph type="subTitle" idx="1"/>
          </p:nvPr>
        </p:nvSpPr>
        <p:spPr>
          <a:xfrm>
            <a:off x="593153" y="1386661"/>
            <a:ext cx="4653550" cy="1756000"/>
          </a:xfrm>
          <a:prstGeom prst="rect">
            <a:avLst/>
          </a:prstGeom>
        </p:spPr>
        <p:txBody>
          <a:bodyPr spcFirstLastPara="1" vert="horz" wrap="square" lIns="121900" tIns="121900" rIns="121900" bIns="121900" rtlCol="0" anchor="t" anchorCtr="0">
            <a:noAutofit/>
          </a:bodyPr>
          <a:lstStyle/>
          <a:p>
            <a:pPr algn="just">
              <a:spcBef>
                <a:spcPts val="0"/>
              </a:spcBef>
            </a:pPr>
            <a:r>
              <a:rPr lang="es-419" dirty="0" err="1">
                <a:solidFill>
                  <a:srgbClr val="FFFFFF"/>
                </a:solidFill>
                <a:latin typeface="+mj-lt"/>
                <a:ea typeface="Times New Roman"/>
                <a:cs typeface="Times New Roman"/>
                <a:sym typeface="Times New Roman"/>
              </a:rPr>
              <a:t>Cut</a:t>
            </a:r>
            <a:r>
              <a:rPr lang="es-419" dirty="0">
                <a:solidFill>
                  <a:srgbClr val="FFFFFF"/>
                </a:solidFill>
                <a:latin typeface="+mj-lt"/>
                <a:ea typeface="Times New Roman"/>
                <a:cs typeface="Times New Roman"/>
                <a:sym typeface="Times New Roman"/>
              </a:rPr>
              <a:t> </a:t>
            </a:r>
            <a:r>
              <a:rPr lang="es-419" dirty="0" err="1">
                <a:solidFill>
                  <a:srgbClr val="FFFFFF"/>
                </a:solidFill>
                <a:latin typeface="+mj-lt"/>
                <a:ea typeface="Times New Roman"/>
                <a:cs typeface="Times New Roman"/>
                <a:sym typeface="Times New Roman"/>
              </a:rPr>
              <a:t>Out</a:t>
            </a:r>
            <a:r>
              <a:rPr lang="es-419" dirty="0">
                <a:solidFill>
                  <a:srgbClr val="FFFFFF"/>
                </a:solidFill>
                <a:latin typeface="+mj-lt"/>
                <a:ea typeface="Times New Roman"/>
                <a:cs typeface="Times New Roman"/>
                <a:sym typeface="Times New Roman"/>
              </a:rPr>
              <a:t>: Esta técnica consiste en dibujar un personaje, cortarlo por su silueta y luego dividir sus extremidades en partes, haciéndolas para generar las articulaciones. </a:t>
            </a:r>
            <a:endParaRPr dirty="0">
              <a:solidFill>
                <a:srgbClr val="FFFFFF"/>
              </a:solidFill>
              <a:latin typeface="+mj-lt"/>
              <a:ea typeface="Times New Roman"/>
              <a:cs typeface="Times New Roman"/>
              <a:sym typeface="Times New Roman"/>
            </a:endParaRPr>
          </a:p>
        </p:txBody>
      </p:sp>
      <p:pic>
        <p:nvPicPr>
          <p:cNvPr id="7" name="Marcador de posición de imagen 17">
            <a:extLst>
              <a:ext uri="{FF2B5EF4-FFF2-40B4-BE49-F238E27FC236}">
                <a16:creationId xmlns:a16="http://schemas.microsoft.com/office/drawing/2014/main" id="{2756298C-9739-49CA-95FB-243DAE2DFD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27355" y="3336081"/>
            <a:ext cx="4653551" cy="2617623"/>
          </a:xfrm>
          <a:prstGeom prst="rect">
            <a:avLst/>
          </a:prstGeom>
        </p:spPr>
      </p:pic>
      <p:pic>
        <p:nvPicPr>
          <p:cNvPr id="8" name="Marcador de posición de imagen 25">
            <a:extLst>
              <a:ext uri="{FF2B5EF4-FFF2-40B4-BE49-F238E27FC236}">
                <a16:creationId xmlns:a16="http://schemas.microsoft.com/office/drawing/2014/main" id="{490A57F3-E407-4913-8FF0-4F191A39DE50}"/>
              </a:ext>
            </a:extLst>
          </p:cNvPr>
          <p:cNvPicPr>
            <a:picLocks noChangeAspect="1"/>
          </p:cNvPicPr>
          <p:nvPr/>
        </p:nvPicPr>
        <p:blipFill>
          <a:blip r:embed="rId4">
            <a:extLst>
              <a:ext uri="{28A0092B-C50C-407E-A947-70E740481C1C}">
                <a14:useLocalDpi xmlns:a14="http://schemas.microsoft.com/office/drawing/2010/main" val="0"/>
              </a:ext>
            </a:extLst>
          </a:blip>
          <a:srcRect t="3125" b="3125"/>
          <a:stretch>
            <a:fillRect/>
          </a:stretch>
        </p:blipFill>
        <p:spPr>
          <a:xfrm>
            <a:off x="6188949" y="1513261"/>
            <a:ext cx="4579666" cy="2576062"/>
          </a:xfrm>
          <a:prstGeom prst="rect">
            <a:avLst/>
          </a:prstGeom>
        </p:spPr>
      </p:pic>
      <p:sp>
        <p:nvSpPr>
          <p:cNvPr id="9" name="Google Shape;98;p20">
            <a:extLst>
              <a:ext uri="{FF2B5EF4-FFF2-40B4-BE49-F238E27FC236}">
                <a16:creationId xmlns:a16="http://schemas.microsoft.com/office/drawing/2014/main" id="{9F89C131-2BD5-4990-BA5E-3B5F3F825349}"/>
              </a:ext>
            </a:extLst>
          </p:cNvPr>
          <p:cNvSpPr txBox="1">
            <a:spLocks/>
          </p:cNvSpPr>
          <p:nvPr/>
        </p:nvSpPr>
        <p:spPr>
          <a:xfrm>
            <a:off x="6406719" y="384964"/>
            <a:ext cx="4653550" cy="1292916"/>
          </a:xfrm>
          <a:prstGeom prst="rect">
            <a:avLst/>
          </a:prstGeom>
        </p:spPr>
        <p:txBody>
          <a:bodyPr spcFirstLastPara="1" vert="horz" wrap="square" lIns="121900" tIns="121900" rIns="121900" bIns="12190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spcBef>
                <a:spcPts val="0"/>
              </a:spcBef>
            </a:pPr>
            <a:r>
              <a:rPr lang="es-ES" dirty="0">
                <a:solidFill>
                  <a:srgbClr val="FFFFFF"/>
                </a:solidFill>
                <a:latin typeface="+mj-lt"/>
                <a:ea typeface="Times New Roman"/>
                <a:cs typeface="Times New Roman"/>
                <a:sym typeface="Times New Roman"/>
              </a:rPr>
              <a:t>Arcilla o </a:t>
            </a:r>
            <a:r>
              <a:rPr lang="es-ES" dirty="0" err="1">
                <a:solidFill>
                  <a:srgbClr val="FFFFFF"/>
                </a:solidFill>
                <a:latin typeface="+mj-lt"/>
                <a:ea typeface="Times New Roman"/>
                <a:cs typeface="Times New Roman"/>
                <a:sym typeface="Times New Roman"/>
              </a:rPr>
              <a:t>Clay</a:t>
            </a:r>
            <a:r>
              <a:rPr lang="es-ES" dirty="0">
                <a:solidFill>
                  <a:srgbClr val="FFFFFF"/>
                </a:solidFill>
                <a:latin typeface="+mj-lt"/>
                <a:ea typeface="Times New Roman"/>
                <a:cs typeface="Times New Roman"/>
                <a:sym typeface="Times New Roman"/>
              </a:rPr>
              <a:t> </a:t>
            </a:r>
            <a:r>
              <a:rPr lang="es-ES" dirty="0" err="1">
                <a:solidFill>
                  <a:srgbClr val="FFFFFF"/>
                </a:solidFill>
                <a:latin typeface="+mj-lt"/>
                <a:ea typeface="Times New Roman"/>
                <a:cs typeface="Times New Roman"/>
                <a:sym typeface="Times New Roman"/>
              </a:rPr>
              <a:t>Motion</a:t>
            </a:r>
            <a:r>
              <a:rPr lang="es-ES" dirty="0">
                <a:solidFill>
                  <a:srgbClr val="FFFFFF"/>
                </a:solidFill>
                <a:latin typeface="+mj-lt"/>
                <a:ea typeface="Times New Roman"/>
                <a:cs typeface="Times New Roman"/>
                <a:sym typeface="Times New Roman"/>
              </a:rPr>
              <a:t>: Los personajes están hechos con estructuras cubiertas con arcilla.</a:t>
            </a:r>
          </a:p>
        </p:txBody>
      </p:sp>
      <p:pic>
        <p:nvPicPr>
          <p:cNvPr id="10" name="Imagen 9">
            <a:extLst>
              <a:ext uri="{FF2B5EF4-FFF2-40B4-BE49-F238E27FC236}">
                <a16:creationId xmlns:a16="http://schemas.microsoft.com/office/drawing/2014/main" id="{6F8B3FFA-EB4E-4C5A-AAA8-BC3B616B5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3708" y="4536470"/>
            <a:ext cx="2392544" cy="1802383"/>
          </a:xfrm>
          <a:prstGeom prst="rect">
            <a:avLst/>
          </a:prstGeom>
        </p:spPr>
      </p:pic>
      <p:pic>
        <p:nvPicPr>
          <p:cNvPr id="11" name="Imagen 10">
            <a:extLst>
              <a:ext uri="{FF2B5EF4-FFF2-40B4-BE49-F238E27FC236}">
                <a16:creationId xmlns:a16="http://schemas.microsoft.com/office/drawing/2014/main" id="{7BBB2909-DA46-4886-9FFE-54E0D667565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680296" y="4453811"/>
            <a:ext cx="3580186" cy="2019225"/>
          </a:xfrm>
          <a:prstGeom prst="rect">
            <a:avLst/>
          </a:prstGeom>
        </p:spPr>
      </p:pic>
      <p:sp>
        <p:nvSpPr>
          <p:cNvPr id="12" name="Subtítulo 2">
            <a:extLst>
              <a:ext uri="{FF2B5EF4-FFF2-40B4-BE49-F238E27FC236}">
                <a16:creationId xmlns:a16="http://schemas.microsoft.com/office/drawing/2014/main" id="{733E606C-C976-8CB0-CC19-3363A701A7D1}"/>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4593132" y="499982"/>
            <a:ext cx="7286624" cy="1450440"/>
          </a:xfrm>
          <a:prstGeom prst="rect">
            <a:avLst/>
          </a:prstGeom>
          <a:noFill/>
          <a:ln>
            <a:noFill/>
          </a:ln>
        </p:spPr>
        <p:txBody>
          <a:bodyPr anchor="b"/>
          <a:lstStyle/>
          <a:p>
            <a:pPr>
              <a:lnSpc>
                <a:spcPct val="85000"/>
              </a:lnSpc>
            </a:pPr>
            <a:r>
              <a:rPr lang="en-US" sz="4800" spc="-49" dirty="0">
                <a:latin typeface="Calibri Light"/>
              </a:rPr>
              <a:t>PERSISTENCIA DE LA VISIÓN</a:t>
            </a:r>
            <a:endParaRPr lang="en-US" sz="4800" b="0" strike="noStrike" spc="-1" dirty="0">
              <a:latin typeface="Calibri"/>
            </a:endParaRPr>
          </a:p>
        </p:txBody>
      </p:sp>
      <p:sp>
        <p:nvSpPr>
          <p:cNvPr id="94" name="TextShape 2"/>
          <p:cNvSpPr txBox="1"/>
          <p:nvPr/>
        </p:nvSpPr>
        <p:spPr>
          <a:xfrm>
            <a:off x="0" y="1879400"/>
            <a:ext cx="4381500" cy="4692850"/>
          </a:xfrm>
          <a:prstGeom prst="rect">
            <a:avLst/>
          </a:prstGeom>
          <a:noFill/>
          <a:ln>
            <a:noFill/>
          </a:ln>
        </p:spPr>
        <p:txBody>
          <a:bodyPr anchor="ctr"/>
          <a:lstStyle/>
          <a:p>
            <a:pPr>
              <a:lnSpc>
                <a:spcPct val="100000"/>
              </a:lnSpc>
            </a:pPr>
            <a:r>
              <a:rPr lang="en-US" sz="1800" b="0" strike="noStrike" spc="-1" dirty="0">
                <a:latin typeface="Arial"/>
              </a:rPr>
              <a:t>La </a:t>
            </a:r>
            <a:r>
              <a:rPr lang="en-US" sz="1800" b="0" strike="noStrike" spc="-1" dirty="0" err="1">
                <a:latin typeface="Arial"/>
              </a:rPr>
              <a:t>Persistencia</a:t>
            </a:r>
            <a:r>
              <a:rPr lang="en-US" sz="1800" b="0" strike="noStrike" spc="-1" dirty="0">
                <a:latin typeface="Arial"/>
              </a:rPr>
              <a:t> de la </a:t>
            </a:r>
            <a:r>
              <a:rPr lang="en-US" sz="1800" b="0" strike="noStrike" spc="-1" dirty="0" err="1">
                <a:latin typeface="Arial"/>
              </a:rPr>
              <a:t>visión</a:t>
            </a:r>
            <a:r>
              <a:rPr lang="en-US" sz="1800" b="0" strike="noStrike" spc="-1" dirty="0">
                <a:latin typeface="Arial"/>
              </a:rPr>
              <a:t> es un </a:t>
            </a:r>
            <a:r>
              <a:rPr lang="en-US" sz="1800" b="0" strike="noStrike" spc="-1" dirty="0" err="1">
                <a:latin typeface="Arial"/>
              </a:rPr>
              <a:t>fenómeno</a:t>
            </a:r>
            <a:r>
              <a:rPr lang="en-US" sz="1800" b="0" strike="noStrike" spc="-1" dirty="0">
                <a:latin typeface="Arial"/>
              </a:rPr>
              <a:t> visual </a:t>
            </a:r>
            <a:r>
              <a:rPr lang="en-US" sz="1800" b="0" strike="noStrike" spc="-1" dirty="0" err="1">
                <a:latin typeface="Arial"/>
              </a:rPr>
              <a:t>descubierto</a:t>
            </a:r>
            <a:r>
              <a:rPr lang="en-US" sz="1800" b="0" strike="noStrike" spc="-1" dirty="0">
                <a:latin typeface="Arial"/>
              </a:rPr>
              <a:t> por </a:t>
            </a:r>
            <a:r>
              <a:rPr lang="en-US" sz="1800" b="0" strike="noStrike" spc="-1" dirty="0" err="1">
                <a:latin typeface="Arial"/>
              </a:rPr>
              <a:t>el</a:t>
            </a:r>
            <a:r>
              <a:rPr lang="en-US" sz="1800" b="0" strike="noStrike" spc="-1" dirty="0">
                <a:latin typeface="Arial"/>
              </a:rPr>
              <a:t> </a:t>
            </a:r>
            <a:r>
              <a:rPr lang="en-US" sz="1800" b="0" strike="noStrike" spc="-1" dirty="0" err="1">
                <a:latin typeface="Arial"/>
              </a:rPr>
              <a:t>científico</a:t>
            </a:r>
            <a:r>
              <a:rPr lang="en-US" sz="1800" b="0" strike="noStrike" spc="-1" dirty="0">
                <a:latin typeface="Arial"/>
              </a:rPr>
              <a:t> belga Joseph Plateau que </a:t>
            </a:r>
            <a:r>
              <a:rPr lang="en-US" sz="1800" b="0" strike="noStrike" spc="-1" dirty="0" err="1">
                <a:latin typeface="Arial"/>
              </a:rPr>
              <a:t>demuestra</a:t>
            </a:r>
            <a:r>
              <a:rPr lang="en-US" sz="1800" b="0" strike="noStrike" spc="-1" dirty="0">
                <a:latin typeface="Arial"/>
              </a:rPr>
              <a:t> </a:t>
            </a:r>
            <a:r>
              <a:rPr lang="en-US" sz="1800" b="0" strike="noStrike" spc="-1" dirty="0" err="1">
                <a:latin typeface="Arial"/>
              </a:rPr>
              <a:t>como</a:t>
            </a:r>
            <a:r>
              <a:rPr lang="en-US" sz="1800" b="0" strike="noStrike" spc="-1" dirty="0">
                <a:latin typeface="Arial"/>
              </a:rPr>
              <a:t> una imagen </a:t>
            </a:r>
            <a:r>
              <a:rPr lang="en-US" sz="1800" b="0" strike="noStrike" spc="-1" dirty="0" err="1">
                <a:latin typeface="Arial"/>
              </a:rPr>
              <a:t>permanece</a:t>
            </a:r>
            <a:r>
              <a:rPr lang="en-US" sz="1800" b="0" strike="noStrike" spc="-1" dirty="0">
                <a:latin typeface="Arial"/>
              </a:rPr>
              <a:t> </a:t>
            </a:r>
            <a:r>
              <a:rPr lang="en-US" sz="1800" b="0" strike="noStrike" spc="-1" dirty="0" err="1">
                <a:latin typeface="Arial"/>
              </a:rPr>
              <a:t>en</a:t>
            </a:r>
            <a:r>
              <a:rPr lang="en-US" sz="1800" b="0" strike="noStrike" spc="-1" dirty="0">
                <a:latin typeface="Arial"/>
              </a:rPr>
              <a:t> la retina </a:t>
            </a:r>
            <a:r>
              <a:rPr lang="en-US" sz="1800" b="0" strike="noStrike" spc="-1" dirty="0" err="1">
                <a:latin typeface="Arial"/>
              </a:rPr>
              <a:t>humana</a:t>
            </a:r>
            <a:r>
              <a:rPr lang="en-US" sz="1800" b="0" strike="noStrike" spc="-1" dirty="0">
                <a:latin typeface="Arial"/>
              </a:rPr>
              <a:t> una </a:t>
            </a:r>
            <a:r>
              <a:rPr lang="en-US" sz="1800" b="0" strike="noStrike" spc="-1" dirty="0" err="1">
                <a:latin typeface="Arial"/>
              </a:rPr>
              <a:t>décima</a:t>
            </a:r>
            <a:r>
              <a:rPr lang="en-US" sz="1800" b="0" strike="noStrike" spc="-1" dirty="0">
                <a:latin typeface="Arial"/>
              </a:rPr>
              <a:t> de </a:t>
            </a:r>
            <a:r>
              <a:rPr lang="en-US" sz="1800" b="0" strike="noStrike" spc="-1" dirty="0" err="1">
                <a:latin typeface="Arial"/>
              </a:rPr>
              <a:t>segundo</a:t>
            </a:r>
            <a:r>
              <a:rPr lang="en-US" sz="1800" b="0" strike="noStrike" spc="-1" dirty="0">
                <a:latin typeface="Arial"/>
              </a:rPr>
              <a:t> antes de </a:t>
            </a:r>
            <a:r>
              <a:rPr lang="en-US" sz="1800" b="0" strike="noStrike" spc="-1" dirty="0" err="1">
                <a:latin typeface="Arial"/>
              </a:rPr>
              <a:t>desaparecer</a:t>
            </a:r>
            <a:r>
              <a:rPr lang="en-US" sz="1800" b="0" strike="noStrike" spc="-1" dirty="0">
                <a:latin typeface="Arial"/>
              </a:rPr>
              <a:t> </a:t>
            </a:r>
            <a:r>
              <a:rPr lang="en-US" sz="1800" b="0" strike="noStrike" spc="-1" dirty="0" err="1">
                <a:latin typeface="Arial"/>
              </a:rPr>
              <a:t>completamente</a:t>
            </a:r>
            <a:r>
              <a:rPr lang="en-US" sz="1800" b="0" strike="noStrike" spc="-1" dirty="0">
                <a:latin typeface="Arial"/>
              </a:rPr>
              <a:t>. </a:t>
            </a:r>
            <a:endParaRPr lang="en-US" sz="1800" b="0" strike="noStrike" spc="-1" dirty="0">
              <a:latin typeface="Calibri"/>
            </a:endParaRPr>
          </a:p>
          <a:p>
            <a:pPr>
              <a:lnSpc>
                <a:spcPct val="100000"/>
              </a:lnSpc>
            </a:pPr>
            <a:endParaRPr lang="en-US" sz="1800" b="0" strike="noStrike" spc="-1" dirty="0">
              <a:latin typeface="Calibri"/>
            </a:endParaRPr>
          </a:p>
          <a:p>
            <a:pPr>
              <a:lnSpc>
                <a:spcPct val="100000"/>
              </a:lnSpc>
            </a:pPr>
            <a:r>
              <a:rPr lang="en-US" sz="1800" b="0" strike="noStrike" spc="-1" dirty="0">
                <a:latin typeface="Arial"/>
              </a:rPr>
              <a:t>Plateau </a:t>
            </a:r>
            <a:r>
              <a:rPr lang="en-US" sz="1800" b="0" strike="noStrike" spc="-1" dirty="0" err="1">
                <a:latin typeface="Arial"/>
              </a:rPr>
              <a:t>descubrió</a:t>
            </a:r>
            <a:r>
              <a:rPr lang="en-US" sz="1800" b="0" strike="noStrike" spc="-1" dirty="0">
                <a:latin typeface="Arial"/>
              </a:rPr>
              <a:t> que </a:t>
            </a:r>
            <a:r>
              <a:rPr lang="en-US" sz="1800" b="0" strike="noStrike" spc="-1" dirty="0" err="1">
                <a:latin typeface="Arial"/>
              </a:rPr>
              <a:t>nuestro</a:t>
            </a:r>
            <a:r>
              <a:rPr lang="en-US" sz="1800" b="0" strike="noStrike" spc="-1" dirty="0">
                <a:latin typeface="Arial"/>
              </a:rPr>
              <a:t> </a:t>
            </a:r>
            <a:r>
              <a:rPr lang="en-US" sz="1800" b="0" strike="noStrike" spc="-1" dirty="0" err="1">
                <a:latin typeface="Arial"/>
              </a:rPr>
              <a:t>ojo</a:t>
            </a:r>
            <a:r>
              <a:rPr lang="en-US" sz="1800" b="0" strike="noStrike" spc="-1" dirty="0">
                <a:latin typeface="Arial"/>
              </a:rPr>
              <a:t> </a:t>
            </a:r>
            <a:r>
              <a:rPr lang="en-US" sz="1800" b="0" strike="noStrike" spc="-1" dirty="0" err="1">
                <a:latin typeface="Arial"/>
              </a:rPr>
              <a:t>ve</a:t>
            </a:r>
            <a:r>
              <a:rPr lang="en-US" sz="1800" b="0" strike="noStrike" spc="-1" dirty="0">
                <a:latin typeface="Arial"/>
              </a:rPr>
              <a:t> con una </a:t>
            </a:r>
            <a:r>
              <a:rPr lang="en-US" sz="1800" b="0" strike="noStrike" spc="-1" dirty="0" err="1">
                <a:latin typeface="Arial"/>
              </a:rPr>
              <a:t>cadencia</a:t>
            </a:r>
            <a:r>
              <a:rPr lang="en-US" sz="1800" b="0" strike="noStrike" spc="-1" dirty="0">
                <a:latin typeface="Arial"/>
              </a:rPr>
              <a:t> de 10 </a:t>
            </a:r>
            <a:r>
              <a:rPr lang="en-US" sz="1800" b="0" strike="noStrike" spc="-1" dirty="0" err="1">
                <a:latin typeface="Arial"/>
              </a:rPr>
              <a:t>imágenes</a:t>
            </a:r>
            <a:r>
              <a:rPr lang="en-US" sz="1800" b="0" strike="noStrike" spc="-1" dirty="0">
                <a:latin typeface="Arial"/>
              </a:rPr>
              <a:t> por </a:t>
            </a:r>
            <a:r>
              <a:rPr lang="en-US" sz="1800" b="0" strike="noStrike" spc="-1" dirty="0" err="1">
                <a:latin typeface="Arial"/>
              </a:rPr>
              <a:t>segundo</a:t>
            </a:r>
            <a:r>
              <a:rPr lang="en-US" sz="1800" b="0" strike="noStrike" spc="-1" dirty="0">
                <a:latin typeface="Arial"/>
              </a:rPr>
              <a:t>, que no </a:t>
            </a:r>
            <a:r>
              <a:rPr lang="en-US" sz="1800" b="0" strike="noStrike" spc="-1" dirty="0" err="1">
                <a:latin typeface="Arial"/>
              </a:rPr>
              <a:t>vemos</a:t>
            </a:r>
            <a:r>
              <a:rPr lang="en-US" sz="1800" b="0" strike="noStrike" spc="-1" dirty="0">
                <a:latin typeface="Arial"/>
              </a:rPr>
              <a:t> </a:t>
            </a:r>
            <a:r>
              <a:rPr lang="en-US" sz="1800" b="0" strike="noStrike" spc="-1" dirty="0" err="1">
                <a:latin typeface="Arial"/>
              </a:rPr>
              <a:t>como</a:t>
            </a:r>
            <a:r>
              <a:rPr lang="en-US" sz="1800" b="0" strike="noStrike" spc="-1" dirty="0">
                <a:latin typeface="Arial"/>
              </a:rPr>
              <a:t> </a:t>
            </a:r>
            <a:r>
              <a:rPr lang="en-US" sz="1800" b="0" strike="noStrike" spc="-1" dirty="0" err="1">
                <a:latin typeface="Arial"/>
              </a:rPr>
              <a:t>independientes</a:t>
            </a:r>
            <a:r>
              <a:rPr lang="en-US" sz="1800" b="0" strike="noStrike" spc="-1" dirty="0">
                <a:latin typeface="Arial"/>
              </a:rPr>
              <a:t> gracias a la </a:t>
            </a:r>
            <a:r>
              <a:rPr lang="en-US" sz="1800" b="0" strike="noStrike" spc="-1" dirty="0" err="1">
                <a:latin typeface="Arial"/>
              </a:rPr>
              <a:t>persistencia</a:t>
            </a:r>
            <a:r>
              <a:rPr lang="en-US" sz="1800" b="0" strike="noStrike" spc="-1" dirty="0">
                <a:latin typeface="Arial"/>
              </a:rPr>
              <a:t> visual. Gracias a </a:t>
            </a:r>
            <a:r>
              <a:rPr lang="en-US" sz="1800" b="0" strike="noStrike" spc="-1" dirty="0" err="1">
                <a:latin typeface="Arial"/>
              </a:rPr>
              <a:t>este</a:t>
            </a:r>
            <a:r>
              <a:rPr lang="en-US" sz="1800" b="0" strike="noStrike" spc="-1" dirty="0">
                <a:latin typeface="Arial"/>
              </a:rPr>
              <a:t> </a:t>
            </a:r>
            <a:r>
              <a:rPr lang="en-US" sz="1800" b="0" strike="noStrike" spc="-1" dirty="0" err="1">
                <a:latin typeface="Arial"/>
              </a:rPr>
              <a:t>fenómeno</a:t>
            </a:r>
            <a:r>
              <a:rPr lang="en-US" sz="1800" b="0" strike="noStrike" spc="-1" dirty="0">
                <a:latin typeface="Arial"/>
              </a:rPr>
              <a:t>, las </a:t>
            </a:r>
            <a:r>
              <a:rPr lang="en-US" sz="1800" b="0" strike="noStrike" spc="-1" dirty="0" err="1">
                <a:latin typeface="Arial"/>
              </a:rPr>
              <a:t>imágenes</a:t>
            </a:r>
            <a:r>
              <a:rPr lang="en-US" sz="1800" b="0" strike="noStrike" spc="-1" dirty="0">
                <a:latin typeface="Arial"/>
              </a:rPr>
              <a:t> se </a:t>
            </a:r>
            <a:r>
              <a:rPr lang="en-US" sz="1800" b="0" strike="noStrike" spc="-1" dirty="0" err="1">
                <a:latin typeface="Arial"/>
              </a:rPr>
              <a:t>superponen</a:t>
            </a:r>
            <a:r>
              <a:rPr lang="en-US" sz="1800" b="0" strike="noStrike" spc="-1" dirty="0">
                <a:latin typeface="Arial"/>
              </a:rPr>
              <a:t> </a:t>
            </a:r>
            <a:r>
              <a:rPr lang="en-US" sz="1800" b="0" strike="noStrike" spc="-1" dirty="0" err="1">
                <a:latin typeface="Arial"/>
              </a:rPr>
              <a:t>en</a:t>
            </a:r>
            <a:r>
              <a:rPr lang="en-US" sz="1800" b="0" strike="noStrike" spc="-1" dirty="0">
                <a:latin typeface="Arial"/>
              </a:rPr>
              <a:t> la retina y </a:t>
            </a:r>
            <a:r>
              <a:rPr lang="en-US" sz="1800" b="0" strike="noStrike" spc="-1" dirty="0" err="1">
                <a:latin typeface="Arial"/>
              </a:rPr>
              <a:t>el</a:t>
            </a:r>
            <a:r>
              <a:rPr lang="en-US" sz="1800" b="0" strike="noStrike" spc="-1" dirty="0">
                <a:latin typeface="Arial"/>
              </a:rPr>
              <a:t> </a:t>
            </a:r>
            <a:r>
              <a:rPr lang="en-US" sz="1800" b="0" strike="noStrike" spc="-1" dirty="0" err="1">
                <a:latin typeface="Arial"/>
              </a:rPr>
              <a:t>cerebro</a:t>
            </a:r>
            <a:r>
              <a:rPr lang="en-US" sz="1800" b="0" strike="noStrike" spc="-1" dirty="0">
                <a:latin typeface="Arial"/>
              </a:rPr>
              <a:t> las "</a:t>
            </a:r>
            <a:r>
              <a:rPr lang="en-US" sz="1800" b="0" strike="noStrike" spc="-1" dirty="0" err="1">
                <a:latin typeface="Arial"/>
              </a:rPr>
              <a:t>enlaza</a:t>
            </a:r>
            <a:r>
              <a:rPr lang="en-US" sz="1800" b="0" strike="noStrike" spc="-1" dirty="0">
                <a:latin typeface="Arial"/>
              </a:rPr>
              <a:t>" </a:t>
            </a:r>
            <a:r>
              <a:rPr lang="en-US" sz="1800" b="0" strike="noStrike" spc="-1" dirty="0" err="1">
                <a:latin typeface="Arial"/>
              </a:rPr>
              <a:t>como</a:t>
            </a:r>
            <a:r>
              <a:rPr lang="en-US" sz="1800" b="0" strike="noStrike" spc="-1" dirty="0">
                <a:latin typeface="Arial"/>
              </a:rPr>
              <a:t> una sola imagen visual, </a:t>
            </a:r>
            <a:r>
              <a:rPr lang="en-US" sz="1800" b="0" strike="noStrike" spc="-1" dirty="0" err="1">
                <a:latin typeface="Arial"/>
              </a:rPr>
              <a:t>móvil</a:t>
            </a:r>
            <a:r>
              <a:rPr lang="en-US" sz="1800" b="0" strike="noStrike" spc="-1" dirty="0">
                <a:latin typeface="Arial"/>
              </a:rPr>
              <a:t> y continua.</a:t>
            </a:r>
            <a:endParaRPr lang="en-US" sz="1800" b="0" strike="noStrike" spc="-1" dirty="0">
              <a:latin typeface="Calibri"/>
            </a:endParaRPr>
          </a:p>
        </p:txBody>
      </p:sp>
      <p:pic>
        <p:nvPicPr>
          <p:cNvPr id="5" name="Marcador de contenido 4">
            <a:extLst>
              <a:ext uri="{FF2B5EF4-FFF2-40B4-BE49-F238E27FC236}">
                <a16:creationId xmlns:a16="http://schemas.microsoft.com/office/drawing/2014/main" id="{044EAFC0-4750-444E-89A6-0D7346A96969}"/>
              </a:ext>
            </a:extLst>
          </p:cNvPr>
          <p:cNvPicPr/>
          <p:nvPr/>
        </p:nvPicPr>
        <p:blipFill>
          <a:blip r:embed="rId2"/>
          <a:srcRect t="19162" b="17741"/>
          <a:stretch/>
        </p:blipFill>
        <p:spPr>
          <a:xfrm>
            <a:off x="4714874" y="2114145"/>
            <a:ext cx="7286625" cy="3743976"/>
          </a:xfrm>
          <a:prstGeom prst="rect">
            <a:avLst/>
          </a:prstGeom>
          <a:ln>
            <a:noFill/>
          </a:ln>
        </p:spPr>
      </p:pic>
      <p:sp>
        <p:nvSpPr>
          <p:cNvPr id="6" name="Subtítulo 2">
            <a:extLst>
              <a:ext uri="{FF2B5EF4-FFF2-40B4-BE49-F238E27FC236}">
                <a16:creationId xmlns:a16="http://schemas.microsoft.com/office/drawing/2014/main" id="{92D78054-CCCF-7B5B-EEFD-6E8581904FCE}"/>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0"/>
          <p:cNvSpPr txBox="1">
            <a:spLocks noGrp="1"/>
          </p:cNvSpPr>
          <p:nvPr>
            <p:ph type="subTitle" idx="1"/>
          </p:nvPr>
        </p:nvSpPr>
        <p:spPr>
          <a:xfrm>
            <a:off x="236739" y="1313160"/>
            <a:ext cx="4956698" cy="968401"/>
          </a:xfrm>
          <a:prstGeom prst="rect">
            <a:avLst/>
          </a:prstGeom>
        </p:spPr>
        <p:txBody>
          <a:bodyPr spcFirstLastPara="1" vert="horz" wrap="square" lIns="121900" tIns="121900" rIns="121900" bIns="121900" rtlCol="0" anchor="t" anchorCtr="0">
            <a:noAutofit/>
          </a:bodyPr>
          <a:lstStyle/>
          <a:p>
            <a:pPr algn="just">
              <a:spcBef>
                <a:spcPts val="0"/>
              </a:spcBef>
            </a:pPr>
            <a:r>
              <a:rPr lang="es-419" dirty="0" err="1">
                <a:solidFill>
                  <a:srgbClr val="FFFFFF"/>
                </a:solidFill>
                <a:latin typeface="+mj-lt"/>
                <a:ea typeface="Times New Roman"/>
                <a:cs typeface="Times New Roman"/>
                <a:sym typeface="Times New Roman"/>
              </a:rPr>
              <a:t>Pixilación</a:t>
            </a:r>
            <a:r>
              <a:rPr lang="es-419" dirty="0">
                <a:solidFill>
                  <a:srgbClr val="FFFFFF"/>
                </a:solidFill>
                <a:latin typeface="+mj-lt"/>
                <a:ea typeface="Times New Roman"/>
                <a:cs typeface="Times New Roman"/>
                <a:sym typeface="Times New Roman"/>
              </a:rPr>
              <a:t>: </a:t>
            </a:r>
            <a:r>
              <a:rPr lang="es-ES" dirty="0">
                <a:solidFill>
                  <a:srgbClr val="FFFFFF"/>
                </a:solidFill>
                <a:latin typeface="+mj-lt"/>
                <a:ea typeface="Times New Roman"/>
                <a:cs typeface="Times New Roman"/>
                <a:sym typeface="Times New Roman"/>
              </a:rPr>
              <a:t>Esta técnica no utiliza muñecas u objetos, sino personas</a:t>
            </a:r>
            <a:endParaRPr dirty="0">
              <a:solidFill>
                <a:srgbClr val="FFFFFF"/>
              </a:solidFill>
              <a:latin typeface="+mj-lt"/>
              <a:ea typeface="Times New Roman"/>
              <a:cs typeface="Times New Roman"/>
              <a:sym typeface="Times New Roman"/>
            </a:endParaRPr>
          </a:p>
        </p:txBody>
      </p:sp>
      <p:pic>
        <p:nvPicPr>
          <p:cNvPr id="12" name="Marcador de posición de imagen 6">
            <a:extLst>
              <a:ext uri="{FF2B5EF4-FFF2-40B4-BE49-F238E27FC236}">
                <a16:creationId xmlns:a16="http://schemas.microsoft.com/office/drawing/2014/main" id="{2AF62CCF-65EF-489D-8928-D1A0C34C52C3}"/>
              </a:ext>
            </a:extLst>
          </p:cNvPr>
          <p:cNvPicPr>
            <a:picLocks noChangeAspect="1"/>
          </p:cNvPicPr>
          <p:nvPr/>
        </p:nvPicPr>
        <p:blipFill>
          <a:blip r:embed="rId3">
            <a:extLst>
              <a:ext uri="{28A0092B-C50C-407E-A947-70E740481C1C}">
                <a14:useLocalDpi xmlns:a14="http://schemas.microsoft.com/office/drawing/2010/main" val="0"/>
              </a:ext>
            </a:extLst>
          </a:blip>
          <a:srcRect t="13187" b="13187"/>
          <a:stretch>
            <a:fillRect/>
          </a:stretch>
        </p:blipFill>
        <p:spPr>
          <a:xfrm>
            <a:off x="328475" y="2059948"/>
            <a:ext cx="3249226" cy="2199761"/>
          </a:xfrm>
          <a:prstGeom prst="rect">
            <a:avLst/>
          </a:prstGeom>
        </p:spPr>
      </p:pic>
      <p:pic>
        <p:nvPicPr>
          <p:cNvPr id="3074" name="Picture 2">
            <a:extLst>
              <a:ext uri="{FF2B5EF4-FFF2-40B4-BE49-F238E27FC236}">
                <a16:creationId xmlns:a16="http://schemas.microsoft.com/office/drawing/2014/main" id="{FF4B1AD0-A324-40D2-9E5F-9E3C8F6EDA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8475" y="4576440"/>
            <a:ext cx="3249226" cy="2199761"/>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98;p20">
            <a:extLst>
              <a:ext uri="{FF2B5EF4-FFF2-40B4-BE49-F238E27FC236}">
                <a16:creationId xmlns:a16="http://schemas.microsoft.com/office/drawing/2014/main" id="{40F4478D-A327-41B7-B9C2-0C274811B019}"/>
              </a:ext>
            </a:extLst>
          </p:cNvPr>
          <p:cNvSpPr txBox="1">
            <a:spLocks/>
          </p:cNvSpPr>
          <p:nvPr/>
        </p:nvSpPr>
        <p:spPr>
          <a:xfrm>
            <a:off x="5547065" y="1091547"/>
            <a:ext cx="4956698" cy="968401"/>
          </a:xfrm>
          <a:prstGeom prst="rect">
            <a:avLst/>
          </a:prstGeom>
        </p:spPr>
        <p:txBody>
          <a:bodyPr spcFirstLastPara="1" vert="horz" wrap="square" lIns="121900" tIns="121900" rIns="121900" bIns="12190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spcBef>
                <a:spcPts val="0"/>
              </a:spcBef>
            </a:pPr>
            <a:r>
              <a:rPr lang="es-ES" dirty="0" err="1">
                <a:solidFill>
                  <a:srgbClr val="FFFFFF"/>
                </a:solidFill>
                <a:latin typeface="+mj-lt"/>
                <a:ea typeface="Times New Roman"/>
                <a:cs typeface="Times New Roman"/>
                <a:sym typeface="Times New Roman"/>
              </a:rPr>
              <a:t>Puppet</a:t>
            </a:r>
            <a:r>
              <a:rPr lang="es-ES" dirty="0">
                <a:solidFill>
                  <a:srgbClr val="FFFFFF"/>
                </a:solidFill>
                <a:latin typeface="+mj-lt"/>
                <a:ea typeface="Times New Roman"/>
                <a:cs typeface="Times New Roman"/>
                <a:sym typeface="Times New Roman"/>
              </a:rPr>
              <a:t> </a:t>
            </a:r>
            <a:r>
              <a:rPr lang="es-ES" dirty="0" err="1">
                <a:solidFill>
                  <a:srgbClr val="FFFFFF"/>
                </a:solidFill>
                <a:latin typeface="+mj-lt"/>
                <a:ea typeface="Times New Roman"/>
                <a:cs typeface="Times New Roman"/>
                <a:sym typeface="Times New Roman"/>
              </a:rPr>
              <a:t>Motion</a:t>
            </a:r>
            <a:r>
              <a:rPr lang="es-ES" dirty="0">
                <a:solidFill>
                  <a:srgbClr val="FFFFFF"/>
                </a:solidFill>
                <a:latin typeface="+mj-lt"/>
                <a:ea typeface="Times New Roman"/>
                <a:cs typeface="Times New Roman"/>
                <a:sym typeface="Times New Roman"/>
              </a:rPr>
              <a:t>: Utiliza marionetas articuladas</a:t>
            </a:r>
          </a:p>
        </p:txBody>
      </p:sp>
      <p:pic>
        <p:nvPicPr>
          <p:cNvPr id="3076" name="Picture 4" descr="The Dark Crystal Whats Happening GIF - TheDarkCrystal ...">
            <a:extLst>
              <a:ext uri="{FF2B5EF4-FFF2-40B4-BE49-F238E27FC236}">
                <a16:creationId xmlns:a16="http://schemas.microsoft.com/office/drawing/2014/main" id="{E33D5B9B-61A4-46FD-8E97-DD9944260A9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47065" y="1797359"/>
            <a:ext cx="5135315" cy="22686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king Stop Motion Animation Looks Really Hard | Gizmodo ...">
            <a:extLst>
              <a:ext uri="{FF2B5EF4-FFF2-40B4-BE49-F238E27FC236}">
                <a16:creationId xmlns:a16="http://schemas.microsoft.com/office/drawing/2014/main" id="{CBC2F52E-B19D-4163-BB95-343F3D92E2B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795109" y="4358936"/>
            <a:ext cx="4917095" cy="2404429"/>
          </a:xfrm>
          <a:prstGeom prst="rect">
            <a:avLst/>
          </a:prstGeom>
          <a:noFill/>
          <a:extLst>
            <a:ext uri="{909E8E84-426E-40DD-AFC4-6F175D3DCCD1}">
              <a14:hiddenFill xmlns:a14="http://schemas.microsoft.com/office/drawing/2010/main">
                <a:solidFill>
                  <a:srgbClr val="FFFFFF"/>
                </a:solidFill>
              </a14:hiddenFill>
            </a:ext>
          </a:extLst>
        </p:spPr>
      </p:pic>
      <p:sp>
        <p:nvSpPr>
          <p:cNvPr id="8" name="Subtítulo 2">
            <a:extLst>
              <a:ext uri="{FF2B5EF4-FFF2-40B4-BE49-F238E27FC236}">
                <a16:creationId xmlns:a16="http://schemas.microsoft.com/office/drawing/2014/main" id="{DF163CC5-F4BD-2663-8F61-E166C7D0F5DD}"/>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88591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4520875" y="357025"/>
            <a:ext cx="6270950" cy="1475600"/>
          </a:xfrm>
          <a:prstGeom prst="rect">
            <a:avLst/>
          </a:prstGeom>
        </p:spPr>
        <p:txBody>
          <a:bodyPr spcFirstLastPara="1" vert="horz" wrap="square" lIns="121900" tIns="121900" rIns="121900" bIns="121900" rtlCol="0" anchor="ctr" anchorCtr="0">
            <a:noAutofit/>
          </a:bodyPr>
          <a:lstStyle/>
          <a:p>
            <a:pPr algn="ctr">
              <a:spcBef>
                <a:spcPts val="0"/>
              </a:spcBef>
            </a:pPr>
            <a:r>
              <a:rPr lang="es-419" dirty="0">
                <a:latin typeface="Times New Roman"/>
                <a:ea typeface="Times New Roman"/>
                <a:cs typeface="Times New Roman"/>
                <a:sym typeface="Times New Roman"/>
              </a:rPr>
              <a:t>Cinemática directa</a:t>
            </a:r>
            <a:endParaRPr dirty="0">
              <a:latin typeface="Times New Roman"/>
              <a:ea typeface="Times New Roman"/>
              <a:cs typeface="Times New Roman"/>
              <a:sym typeface="Times New Roman"/>
            </a:endParaRPr>
          </a:p>
        </p:txBody>
      </p:sp>
      <p:sp>
        <p:nvSpPr>
          <p:cNvPr id="60" name="Google Shape;60;p14"/>
          <p:cNvSpPr txBox="1">
            <a:spLocks noGrp="1"/>
          </p:cNvSpPr>
          <p:nvPr>
            <p:ph type="subTitle" idx="1"/>
          </p:nvPr>
        </p:nvSpPr>
        <p:spPr>
          <a:xfrm>
            <a:off x="142874" y="1466999"/>
            <a:ext cx="5867401" cy="5229076"/>
          </a:xfrm>
          <a:prstGeom prst="rect">
            <a:avLst/>
          </a:prstGeom>
        </p:spPr>
        <p:txBody>
          <a:bodyPr spcFirstLastPara="1" vert="horz" wrap="square" lIns="121900" tIns="121900" rIns="121900" bIns="121900" rtlCol="0" anchor="t" anchorCtr="0">
            <a:noAutofit/>
          </a:bodyPr>
          <a:lstStyle/>
          <a:p>
            <a:pPr lvl="0"/>
            <a:r>
              <a:rPr lang="es-MX" dirty="0"/>
              <a:t>· El término Cinemática Directa (Forward </a:t>
            </a:r>
            <a:r>
              <a:rPr lang="es-MX" dirty="0" err="1"/>
              <a:t>Kinematics</a:t>
            </a:r>
            <a:r>
              <a:rPr lang="es-MX" dirty="0"/>
              <a:t>), se originó en la robótica.</a:t>
            </a:r>
          </a:p>
          <a:p>
            <a:pPr lvl="0"/>
            <a:endParaRPr lang="es-MX" dirty="0"/>
          </a:p>
          <a:p>
            <a:pPr marL="0" lvl="0" indent="0" algn="just" rtl="0">
              <a:spcBef>
                <a:spcPts val="0"/>
              </a:spcBef>
              <a:spcAft>
                <a:spcPts val="0"/>
              </a:spcAft>
              <a:buNone/>
            </a:pPr>
            <a:r>
              <a:rPr lang="es-ES" sz="2000" dirty="0">
                <a:solidFill>
                  <a:srgbClr val="EFEFEF"/>
                </a:solidFill>
                <a:ea typeface="Nunito"/>
                <a:cs typeface="Nunito"/>
                <a:sym typeface="Nunito"/>
              </a:rPr>
              <a:t>Consiste en determinar cuál es la posición y orientación del extremo final de nuestro robot con respecto al sistema de coordenadas que se toma como referencia.</a:t>
            </a:r>
          </a:p>
          <a:p>
            <a:pPr marL="0" lvl="0" indent="0" algn="just" rtl="0">
              <a:spcBef>
                <a:spcPts val="0"/>
              </a:spcBef>
              <a:spcAft>
                <a:spcPts val="0"/>
              </a:spcAft>
              <a:buNone/>
            </a:pPr>
            <a:r>
              <a:rPr lang="es-ES" sz="2000" dirty="0">
                <a:solidFill>
                  <a:srgbClr val="EFEFEF"/>
                </a:solidFill>
                <a:ea typeface="Nunito"/>
                <a:cs typeface="Nunito"/>
                <a:sym typeface="Nunito"/>
              </a:rPr>
              <a:t>Para ello se debe de conocer los valores de las articulaciones y parámetros geométricos que componen a nuestro robot. </a:t>
            </a:r>
          </a:p>
          <a:p>
            <a:pPr marL="0" lvl="0" indent="0" algn="just" rtl="0">
              <a:spcBef>
                <a:spcPts val="0"/>
              </a:spcBef>
              <a:spcAft>
                <a:spcPts val="0"/>
              </a:spcAft>
              <a:buNone/>
            </a:pPr>
            <a:r>
              <a:rPr lang="es-ES" sz="2000" dirty="0">
                <a:solidFill>
                  <a:srgbClr val="EFEFEF"/>
                </a:solidFill>
                <a:ea typeface="Nunito"/>
                <a:cs typeface="Nunito"/>
                <a:sym typeface="Nunito"/>
              </a:rPr>
              <a:t>Los valores obtenidos al resolver este problema nos permiten conocer en qué punto se encuentra el extremo de nuestro robot cuando aplicamos el movimiento en alguna de las articulaciones lo que ayuda a calcular si ya hemos alcanzado nuestra meta</a:t>
            </a:r>
            <a:r>
              <a:rPr lang="es-ES" sz="2000" dirty="0">
                <a:ea typeface="Nunito"/>
                <a:cs typeface="Nunito"/>
                <a:sym typeface="Nunito"/>
              </a:rPr>
              <a:t>.</a:t>
            </a:r>
          </a:p>
          <a:p>
            <a:pPr lvl="0"/>
            <a:endParaRPr lang="es-MX" dirty="0"/>
          </a:p>
          <a:p>
            <a:pPr algn="just">
              <a:spcBef>
                <a:spcPts val="0"/>
              </a:spcBef>
            </a:pPr>
            <a:endParaRPr dirty="0">
              <a:solidFill>
                <a:srgbClr val="FFFFFF"/>
              </a:solidFill>
            </a:endParaRPr>
          </a:p>
        </p:txBody>
      </p:sp>
      <p:pic>
        <p:nvPicPr>
          <p:cNvPr id="7" name="Imagen 6">
            <a:extLst>
              <a:ext uri="{FF2B5EF4-FFF2-40B4-BE49-F238E27FC236}">
                <a16:creationId xmlns:a16="http://schemas.microsoft.com/office/drawing/2014/main" id="{FC4F4350-628B-4FB5-B6BE-1A419D03359D}"/>
              </a:ext>
            </a:extLst>
          </p:cNvPr>
          <p:cNvPicPr>
            <a:picLocks noChangeAspect="1"/>
          </p:cNvPicPr>
          <p:nvPr/>
        </p:nvPicPr>
        <p:blipFill>
          <a:blip r:embed="rId3"/>
          <a:stretch>
            <a:fillRect/>
          </a:stretch>
        </p:blipFill>
        <p:spPr>
          <a:xfrm>
            <a:off x="6096000" y="2133599"/>
            <a:ext cx="6050943" cy="399362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Subtítulo 2">
            <a:extLst>
              <a:ext uri="{FF2B5EF4-FFF2-40B4-BE49-F238E27FC236}">
                <a16:creationId xmlns:a16="http://schemas.microsoft.com/office/drawing/2014/main" id="{10B3E33E-7488-1CEA-86F3-9684DB60FC76}"/>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66068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B578C-7C6C-3C40-8E40-CE4C65E9D250}"/>
              </a:ext>
            </a:extLst>
          </p:cNvPr>
          <p:cNvSpPr>
            <a:spLocks noGrp="1"/>
          </p:cNvSpPr>
          <p:nvPr>
            <p:ph type="title"/>
          </p:nvPr>
        </p:nvSpPr>
        <p:spPr>
          <a:xfrm>
            <a:off x="693751" y="961801"/>
            <a:ext cx="3283970" cy="1463478"/>
          </a:xfrm>
        </p:spPr>
        <p:txBody>
          <a:bodyPr vert="horz" lIns="91440" tIns="45720" rIns="91440" bIns="45720" rtlCol="0" anchor="ctr">
            <a:normAutofit/>
          </a:bodyPr>
          <a:lstStyle/>
          <a:p>
            <a:r>
              <a:rPr lang="en-US" sz="24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Método</a:t>
            </a:r>
            <a:r>
              <a:rPr lang="en-US" sz="24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a:t>
            </a:r>
            <a:r>
              <a:rPr lang="en-US" sz="24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Denavit-HArtenberg</a:t>
            </a:r>
            <a:endParaRPr lang="en-US" sz="24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mc:AlternateContent xmlns:mc="http://schemas.openxmlformats.org/markup-compatibility/2006" xmlns:a14="http://schemas.microsoft.com/office/drawing/2010/main">
        <mc:Choice Requires="a14">
          <p:sp>
            <p:nvSpPr>
              <p:cNvPr id="4" name="Marcador de texto 3">
                <a:extLst>
                  <a:ext uri="{FF2B5EF4-FFF2-40B4-BE49-F238E27FC236}">
                    <a16:creationId xmlns:a16="http://schemas.microsoft.com/office/drawing/2014/main" id="{A9AF3A40-B151-8841-B4E3-7F6C178F4717}"/>
                  </a:ext>
                </a:extLst>
              </p:cNvPr>
              <p:cNvSpPr>
                <a:spLocks noGrp="1"/>
              </p:cNvSpPr>
              <p:nvPr>
                <p:ph type="body" sz="half" idx="2"/>
              </p:nvPr>
            </p:nvSpPr>
            <p:spPr>
              <a:xfrm>
                <a:off x="818779" y="2251880"/>
                <a:ext cx="3310963" cy="3772401"/>
              </a:xfrm>
            </p:spPr>
            <p:txBody>
              <a:bodyPr vert="horz" lIns="91440" tIns="45720" rIns="91440" bIns="45720" rtlCol="0" anchor="t">
                <a:normAutofit/>
              </a:bodyPr>
              <a:lstStyle/>
              <a:p>
                <a:pPr>
                  <a:buFont typeface="Arial"/>
                  <a:buChar char="•"/>
                </a:pPr>
                <a:r>
                  <a:rPr lang="en-US" dirty="0"/>
                  <a:t>Z: </a:t>
                </a:r>
                <a:r>
                  <a:rPr lang="en-US" dirty="0" err="1"/>
                  <a:t>Articulación</a:t>
                </a:r>
                <a:r>
                  <a:rPr lang="en-US" dirty="0"/>
                  <a:t>.</a:t>
                </a:r>
              </a:p>
              <a:p>
                <a:pPr>
                  <a:buFont typeface="Arial"/>
                  <a:buChar char="•"/>
                </a:pPr>
                <a:r>
                  <a:rPr lang="en-US"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X: </a:t>
                </a:r>
                <a:r>
                  <a:rPr lang="en-US" kern="1200" cap="small" dirty="0" err="1">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Componente</a:t>
                </a:r>
                <a:r>
                  <a:rPr lang="en-US"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a:t>
                </a:r>
              </a:p>
              <a:p>
                <a:pPr>
                  <a:buFont typeface="Arial"/>
                  <a:buChar char="•"/>
                </a:pPr>
                <a:endParaRPr lang="en-US" dirty="0"/>
              </a:p>
              <a:p>
                <a:pPr>
                  <a:buFont typeface="Arial"/>
                  <a:buChar char="•"/>
                </a:pPr>
                <a14:m>
                  <m:oMath xmlns:m="http://schemas.openxmlformats.org/officeDocument/2006/math">
                    <m:r>
                      <a:rPr lang="es-ES"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mn-ea"/>
                        <a:cs typeface="+mn-cs"/>
                      </a:rPr>
                      <m:t>𝑟</m:t>
                    </m:r>
                  </m:oMath>
                </a14:m>
                <a:r>
                  <a:rPr lang="es-ES" b="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 longitud de la normal común.</a:t>
                </a:r>
              </a:p>
              <a:p>
                <a:pPr>
                  <a:buFont typeface="Arial"/>
                  <a:buChar char="•"/>
                </a:pPr>
                <a14:m>
                  <m:oMath xmlns:m="http://schemas.openxmlformats.org/officeDocument/2006/math">
                    <m:r>
                      <a:rPr lang="es-ES"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oMath>
                </a14:m>
                <a:r>
                  <a:rPr lang="es-ES" b="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 ángulo con respecto al z previo, desde el x previo al x nuevo.</a:t>
                </a:r>
              </a:p>
              <a:p>
                <a:pPr>
                  <a:buFont typeface="Arial"/>
                  <a:buChar char="•"/>
                </a:pPr>
                <a14:m>
                  <m:oMath xmlns:m="http://schemas.openxmlformats.org/officeDocument/2006/math">
                    <m:r>
                      <a:rPr lang="es-ES"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𝛼</m:t>
                    </m:r>
                  </m:oMath>
                </a14:m>
                <a:r>
                  <a:rPr lang="es-ES" b="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 ángulo con respecto a la normal común, desde z previo a z nuevo.</a:t>
                </a:r>
              </a:p>
              <a:p>
                <a:pPr>
                  <a:buFont typeface="Arial"/>
                  <a:buChar char="•"/>
                </a:pPr>
                <a14:m>
                  <m:oMath xmlns:m="http://schemas.openxmlformats.org/officeDocument/2006/math">
                    <m:r>
                      <a:rPr lang="es-ES" b="0" i="1" kern="120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mn-ea"/>
                        <a:cs typeface="+mn-cs"/>
                      </a:rPr>
                      <m:t>𝑑</m:t>
                    </m:r>
                  </m:oMath>
                </a14:m>
                <a:r>
                  <a:rPr lang="es-ES" b="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 offset con respecto al z previo desde la normal común</a:t>
                </a:r>
              </a:p>
              <a:p>
                <a:pPr>
                  <a:buFont typeface="Arial"/>
                  <a:buChar char="•"/>
                </a:pPr>
                <a:endParaRPr lang="en-US"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endParaRPr>
              </a:p>
            </p:txBody>
          </p:sp>
        </mc:Choice>
        <mc:Fallback xmlns="">
          <p:sp>
            <p:nvSpPr>
              <p:cNvPr id="4" name="Marcador de texto 3">
                <a:extLst>
                  <a:ext uri="{FF2B5EF4-FFF2-40B4-BE49-F238E27FC236}">
                    <a16:creationId xmlns:a16="http://schemas.microsoft.com/office/drawing/2014/main" id="{A9AF3A40-B151-8841-B4E3-7F6C178F4717}"/>
                  </a:ext>
                </a:extLst>
              </p:cNvPr>
              <p:cNvSpPr>
                <a:spLocks noGrp="1" noRot="1" noChangeAspect="1" noMove="1" noResize="1" noEditPoints="1" noAdjustHandles="1" noChangeArrowheads="1" noChangeShapeType="1" noTextEdit="1"/>
              </p:cNvSpPr>
              <p:nvPr>
                <p:ph type="body" sz="half" idx="2"/>
              </p:nvPr>
            </p:nvSpPr>
            <p:spPr>
              <a:xfrm>
                <a:off x="818779" y="2251880"/>
                <a:ext cx="3310963" cy="3772401"/>
              </a:xfrm>
              <a:blipFill>
                <a:blip r:embed="rId2"/>
                <a:stretch>
                  <a:fillRect l="-1842" t="-1131" r="-184" b="-323"/>
                </a:stretch>
              </a:blipFill>
            </p:spPr>
            <p:txBody>
              <a:bodyPr/>
              <a:lstStyle/>
              <a:p>
                <a:r>
                  <a:rPr lang="es-MX">
                    <a:noFill/>
                  </a:rPr>
                  <a:t> </a:t>
                </a:r>
              </a:p>
            </p:txBody>
          </p:sp>
        </mc:Fallback>
      </mc:AlternateContent>
      <p:pic>
        <p:nvPicPr>
          <p:cNvPr id="7" name="Imagen 6">
            <a:extLst>
              <a:ext uri="{FF2B5EF4-FFF2-40B4-BE49-F238E27FC236}">
                <a16:creationId xmlns:a16="http://schemas.microsoft.com/office/drawing/2014/main" id="{D7A28C9D-FE0B-524D-A7FC-835FE5D460B4}"/>
              </a:ext>
            </a:extLst>
          </p:cNvPr>
          <p:cNvPicPr>
            <a:picLocks noChangeAspect="1"/>
          </p:cNvPicPr>
          <p:nvPr/>
        </p:nvPicPr>
        <p:blipFill>
          <a:blip r:embed="rId3"/>
          <a:stretch>
            <a:fillRect/>
          </a:stretch>
        </p:blipFill>
        <p:spPr>
          <a:xfrm>
            <a:off x="5158942" y="1206338"/>
            <a:ext cx="2812851" cy="977465"/>
          </a:xfrm>
          <a:prstGeom prst="rect">
            <a:avLst/>
          </a:prstGeom>
        </p:spPr>
      </p:pic>
      <p:pic>
        <p:nvPicPr>
          <p:cNvPr id="8" name="Imagen 7">
            <a:extLst>
              <a:ext uri="{FF2B5EF4-FFF2-40B4-BE49-F238E27FC236}">
                <a16:creationId xmlns:a16="http://schemas.microsoft.com/office/drawing/2014/main" id="{CF0C9FFA-77CA-C84D-905A-63A11768ED2A}"/>
              </a:ext>
            </a:extLst>
          </p:cNvPr>
          <p:cNvPicPr>
            <a:picLocks noChangeAspect="1"/>
          </p:cNvPicPr>
          <p:nvPr/>
        </p:nvPicPr>
        <p:blipFill>
          <a:blip r:embed="rId4"/>
          <a:stretch>
            <a:fillRect/>
          </a:stretch>
        </p:blipFill>
        <p:spPr>
          <a:xfrm>
            <a:off x="8942225" y="1168904"/>
            <a:ext cx="2743200" cy="1049273"/>
          </a:xfrm>
          <a:prstGeom prst="rect">
            <a:avLst/>
          </a:prstGeom>
        </p:spPr>
      </p:pic>
      <p:pic>
        <p:nvPicPr>
          <p:cNvPr id="9" name="Imagen 8">
            <a:extLst>
              <a:ext uri="{FF2B5EF4-FFF2-40B4-BE49-F238E27FC236}">
                <a16:creationId xmlns:a16="http://schemas.microsoft.com/office/drawing/2014/main" id="{C8739EF4-6C58-E641-B2F9-F67F0C483592}"/>
              </a:ext>
            </a:extLst>
          </p:cNvPr>
          <p:cNvPicPr>
            <a:picLocks noChangeAspect="1"/>
          </p:cNvPicPr>
          <p:nvPr/>
        </p:nvPicPr>
        <p:blipFill>
          <a:blip r:embed="rId5"/>
          <a:stretch>
            <a:fillRect/>
          </a:stretch>
        </p:blipFill>
        <p:spPr>
          <a:xfrm>
            <a:off x="5193188" y="4686377"/>
            <a:ext cx="2785868" cy="975053"/>
          </a:xfrm>
          <a:prstGeom prst="rect">
            <a:avLst/>
          </a:prstGeom>
        </p:spPr>
      </p:pic>
      <p:pic>
        <p:nvPicPr>
          <p:cNvPr id="6" name="Imagen 5">
            <a:extLst>
              <a:ext uri="{FF2B5EF4-FFF2-40B4-BE49-F238E27FC236}">
                <a16:creationId xmlns:a16="http://schemas.microsoft.com/office/drawing/2014/main" id="{7BD3CF05-0A26-2B4F-B2DA-5D66F33E2CAE}"/>
              </a:ext>
            </a:extLst>
          </p:cNvPr>
          <p:cNvPicPr>
            <a:picLocks noChangeAspect="1"/>
          </p:cNvPicPr>
          <p:nvPr/>
        </p:nvPicPr>
        <p:blipFill>
          <a:blip r:embed="rId6"/>
          <a:stretch>
            <a:fillRect/>
          </a:stretch>
        </p:blipFill>
        <p:spPr>
          <a:xfrm>
            <a:off x="8942225" y="4676005"/>
            <a:ext cx="2743198" cy="973834"/>
          </a:xfrm>
          <a:prstGeom prst="rect">
            <a:avLst/>
          </a:prstGeom>
        </p:spPr>
      </p:pic>
      <p:sp>
        <p:nvSpPr>
          <p:cNvPr id="10" name="Subtítulo 2">
            <a:extLst>
              <a:ext uri="{FF2B5EF4-FFF2-40B4-BE49-F238E27FC236}">
                <a16:creationId xmlns:a16="http://schemas.microsoft.com/office/drawing/2014/main" id="{586BE276-2BC0-61A3-7769-F0693E6C31BA}"/>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24786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nter image description here">
            <a:extLst>
              <a:ext uri="{FF2B5EF4-FFF2-40B4-BE49-F238E27FC236}">
                <a16:creationId xmlns:a16="http://schemas.microsoft.com/office/drawing/2014/main" id="{776E3F65-9201-4223-8A2C-DA7CCF673E9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38955" y="1312944"/>
            <a:ext cx="3714472" cy="32581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acter Rigging Tools for After Effects">
            <a:extLst>
              <a:ext uri="{FF2B5EF4-FFF2-40B4-BE49-F238E27FC236}">
                <a16:creationId xmlns:a16="http://schemas.microsoft.com/office/drawing/2014/main" id="{2DCA4408-92BE-40D0-8F98-03089F86B3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82986" y="4297698"/>
            <a:ext cx="3234021" cy="212973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rward Kinematics - Josh Patel">
            <a:extLst>
              <a:ext uri="{FF2B5EF4-FFF2-40B4-BE49-F238E27FC236}">
                <a16:creationId xmlns:a16="http://schemas.microsoft.com/office/drawing/2014/main" id="{C97B2B2D-129B-4835-A476-6F94481354A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54661" y="931204"/>
            <a:ext cx="3610597" cy="3258196"/>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56DC2A9F-D34A-F7B2-6DFC-BD1A1988AB10}"/>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85755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4520875" y="357025"/>
            <a:ext cx="6270950" cy="1475600"/>
          </a:xfrm>
          <a:prstGeom prst="rect">
            <a:avLst/>
          </a:prstGeom>
        </p:spPr>
        <p:txBody>
          <a:bodyPr spcFirstLastPara="1" vert="horz" wrap="square" lIns="121900" tIns="121900" rIns="121900" bIns="121900" rtlCol="0" anchor="ctr" anchorCtr="0">
            <a:noAutofit/>
          </a:bodyPr>
          <a:lstStyle/>
          <a:p>
            <a:pPr algn="ctr">
              <a:spcBef>
                <a:spcPts val="0"/>
              </a:spcBef>
            </a:pPr>
            <a:r>
              <a:rPr lang="es-419" dirty="0">
                <a:latin typeface="Times New Roman"/>
                <a:ea typeface="Times New Roman"/>
                <a:cs typeface="Times New Roman"/>
                <a:sym typeface="Times New Roman"/>
              </a:rPr>
              <a:t>Cinemática inversa</a:t>
            </a:r>
            <a:endParaRPr dirty="0">
              <a:latin typeface="Times New Roman"/>
              <a:ea typeface="Times New Roman"/>
              <a:cs typeface="Times New Roman"/>
              <a:sym typeface="Times New Roman"/>
            </a:endParaRPr>
          </a:p>
        </p:txBody>
      </p:sp>
      <p:sp>
        <p:nvSpPr>
          <p:cNvPr id="60" name="Google Shape;60;p14"/>
          <p:cNvSpPr txBox="1">
            <a:spLocks noGrp="1"/>
          </p:cNvSpPr>
          <p:nvPr>
            <p:ph type="subTitle" idx="1"/>
          </p:nvPr>
        </p:nvSpPr>
        <p:spPr>
          <a:xfrm>
            <a:off x="157577" y="1924273"/>
            <a:ext cx="5867401" cy="3455595"/>
          </a:xfrm>
          <a:prstGeom prst="rect">
            <a:avLst/>
          </a:prstGeom>
        </p:spPr>
        <p:txBody>
          <a:bodyPr spcFirstLastPara="1" vert="horz" wrap="square" lIns="121900" tIns="121900" rIns="121900" bIns="121900" rtlCol="0" anchor="t" anchorCtr="0">
            <a:noAutofit/>
          </a:bodyPr>
          <a:lstStyle/>
          <a:p>
            <a:pPr algn="just"/>
            <a:r>
              <a:rPr lang="es-ES" sz="2000" dirty="0">
                <a:latin typeface="Times New Roman" panose="02020603050405020304" pitchFamily="18" charset="0"/>
                <a:cs typeface="Times New Roman" panose="02020603050405020304" pitchFamily="18" charset="0"/>
              </a:rPr>
              <a:t>La Cinemática inversa (IK) es la técnica que permite determinar el movimiento de una cadena de articulaciones para lograr que un actuador final se ubique en una posición concreta. El cálculo de la cinemática inversa es un problema complejo que consiste en la resolución de una serie de ecuaciones cuya solución normalmente no es única.</a:t>
            </a:r>
            <a:endParaRPr lang="es-MX" sz="2000" dirty="0">
              <a:latin typeface="Times New Roman" panose="02020603050405020304" pitchFamily="18" charset="0"/>
              <a:cs typeface="Times New Roman" panose="02020603050405020304" pitchFamily="18" charset="0"/>
            </a:endParaRPr>
          </a:p>
          <a:p>
            <a:pPr lvl="0"/>
            <a:endParaRPr lang="es-MX" dirty="0"/>
          </a:p>
          <a:p>
            <a:pPr algn="just">
              <a:spcBef>
                <a:spcPts val="0"/>
              </a:spcBef>
            </a:pPr>
            <a:endParaRPr dirty="0">
              <a:solidFill>
                <a:srgbClr val="FFFFFF"/>
              </a:solidFill>
            </a:endParaRPr>
          </a:p>
        </p:txBody>
      </p:sp>
      <p:pic>
        <p:nvPicPr>
          <p:cNvPr id="5122" name="Picture 2">
            <a:extLst>
              <a:ext uri="{FF2B5EF4-FFF2-40B4-BE49-F238E27FC236}">
                <a16:creationId xmlns:a16="http://schemas.microsoft.com/office/drawing/2014/main" id="{FD697FED-D95D-4DD9-A027-E42BFBB68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005951"/>
            <a:ext cx="5522792" cy="3693513"/>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9C85EB96-F453-2367-DF39-5815400A65E5}"/>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6680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A9AF3A40-B151-8841-B4E3-7F6C178F4717}"/>
              </a:ext>
            </a:extLst>
          </p:cNvPr>
          <p:cNvSpPr>
            <a:spLocks noGrp="1"/>
          </p:cNvSpPr>
          <p:nvPr>
            <p:ph type="body" sz="half" idx="2"/>
          </p:nvPr>
        </p:nvSpPr>
        <p:spPr>
          <a:xfrm>
            <a:off x="5840816" y="1343182"/>
            <a:ext cx="2604133" cy="604002"/>
          </a:xfrm>
        </p:spPr>
        <p:txBody>
          <a:bodyPr vert="horz" lIns="91440" tIns="45720" rIns="91440" bIns="45720" rtlCol="0" anchor="t">
            <a:noAutofit/>
          </a:bodyPr>
          <a:lstStyle/>
          <a:p>
            <a:pPr>
              <a:buFont typeface="Arial"/>
              <a:buChar char="•"/>
            </a:pPr>
            <a:r>
              <a:rPr lang="es-419" sz="2000" dirty="0"/>
              <a:t>Por curvas </a:t>
            </a:r>
            <a:r>
              <a:rPr lang="es-419" sz="2000" dirty="0" err="1"/>
              <a:t>spline</a:t>
            </a:r>
            <a:r>
              <a:rPr lang="es-419" sz="2000" dirty="0"/>
              <a:t>: </a:t>
            </a:r>
            <a:endParaRPr lang="es-ES" sz="2000" b="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endParaRPr>
          </a:p>
          <a:p>
            <a:pPr>
              <a:buFont typeface="Arial"/>
              <a:buChar char="•"/>
            </a:pPr>
            <a:endParaRPr lang="en-US" sz="2000" kern="12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endParaRPr>
          </a:p>
        </p:txBody>
      </p:sp>
      <p:pic>
        <p:nvPicPr>
          <p:cNvPr id="10" name="Google Shape;80;p17">
            <a:extLst>
              <a:ext uri="{FF2B5EF4-FFF2-40B4-BE49-F238E27FC236}">
                <a16:creationId xmlns:a16="http://schemas.microsoft.com/office/drawing/2014/main" id="{FABEEA1F-5C8E-4981-80BC-52AE9EFF4246}"/>
              </a:ext>
            </a:extLst>
          </p:cNvPr>
          <p:cNvPicPr preferRelativeResize="0"/>
          <p:nvPr/>
        </p:nvPicPr>
        <p:blipFill>
          <a:blip r:embed="rId2">
            <a:alphaModFix/>
          </a:blip>
          <a:stretch>
            <a:fillRect/>
          </a:stretch>
        </p:blipFill>
        <p:spPr>
          <a:xfrm>
            <a:off x="1007103" y="1837637"/>
            <a:ext cx="3028950" cy="1771650"/>
          </a:xfrm>
          <a:prstGeom prst="rect">
            <a:avLst/>
          </a:prstGeom>
          <a:noFill/>
          <a:ln>
            <a:noFill/>
          </a:ln>
        </p:spPr>
      </p:pic>
      <p:pic>
        <p:nvPicPr>
          <p:cNvPr id="11" name="Google Shape;86;p18">
            <a:extLst>
              <a:ext uri="{FF2B5EF4-FFF2-40B4-BE49-F238E27FC236}">
                <a16:creationId xmlns:a16="http://schemas.microsoft.com/office/drawing/2014/main" id="{1DFEBD0F-E262-416C-BCA7-FE58F54B9DF8}"/>
              </a:ext>
            </a:extLst>
          </p:cNvPr>
          <p:cNvPicPr preferRelativeResize="0"/>
          <p:nvPr/>
        </p:nvPicPr>
        <p:blipFill>
          <a:blip r:embed="rId3">
            <a:alphaModFix/>
          </a:blip>
          <a:stretch>
            <a:fillRect/>
          </a:stretch>
        </p:blipFill>
        <p:spPr>
          <a:xfrm>
            <a:off x="5996353" y="1943133"/>
            <a:ext cx="3028950" cy="1808530"/>
          </a:xfrm>
          <a:prstGeom prst="rect">
            <a:avLst/>
          </a:prstGeom>
          <a:noFill/>
          <a:ln>
            <a:noFill/>
          </a:ln>
        </p:spPr>
      </p:pic>
      <p:sp>
        <p:nvSpPr>
          <p:cNvPr id="12" name="Marcador de texto 3">
            <a:extLst>
              <a:ext uri="{FF2B5EF4-FFF2-40B4-BE49-F238E27FC236}">
                <a16:creationId xmlns:a16="http://schemas.microsoft.com/office/drawing/2014/main" id="{F40774B3-7F5C-4538-9B11-5A1387F345D6}"/>
              </a:ext>
            </a:extLst>
          </p:cNvPr>
          <p:cNvSpPr txBox="1">
            <a:spLocks/>
          </p:cNvSpPr>
          <p:nvPr/>
        </p:nvSpPr>
        <p:spPr>
          <a:xfrm>
            <a:off x="954524" y="1327192"/>
            <a:ext cx="2792527" cy="47356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Arial"/>
              <a:buChar char="•"/>
            </a:pPr>
            <a:r>
              <a:rPr lang="es-419" sz="2000" dirty="0"/>
              <a:t>Por ángulos: </a:t>
            </a:r>
            <a:endParaRPr lang="es-ES" sz="20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a:buFont typeface="Arial"/>
              <a:buChar char="•"/>
            </a:pPr>
            <a:endParaRPr lang="en-US"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13" name="Marcador de texto 3">
            <a:extLst>
              <a:ext uri="{FF2B5EF4-FFF2-40B4-BE49-F238E27FC236}">
                <a16:creationId xmlns:a16="http://schemas.microsoft.com/office/drawing/2014/main" id="{5C3FECE4-0B29-4389-A90E-217CF2377B47}"/>
              </a:ext>
            </a:extLst>
          </p:cNvPr>
          <p:cNvSpPr txBox="1">
            <a:spLocks/>
          </p:cNvSpPr>
          <p:nvPr/>
        </p:nvSpPr>
        <p:spPr>
          <a:xfrm>
            <a:off x="897399" y="3810589"/>
            <a:ext cx="3138654" cy="7785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Arial"/>
              <a:buChar char="•"/>
            </a:pPr>
            <a:r>
              <a:rPr lang="es-419" sz="2000" dirty="0"/>
              <a:t>Por coordenadas iniciales y velocidades: </a:t>
            </a:r>
            <a:endParaRPr lang="es-ES" sz="20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a:buFont typeface="Arial"/>
              <a:buChar char="•"/>
            </a:pPr>
            <a:endParaRPr lang="en-US" sz="2000"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14" name="Google Shape;91;p19">
            <a:extLst>
              <a:ext uri="{FF2B5EF4-FFF2-40B4-BE49-F238E27FC236}">
                <a16:creationId xmlns:a16="http://schemas.microsoft.com/office/drawing/2014/main" id="{7D7B8963-BF9A-4651-BF77-8D844BECEA78}"/>
              </a:ext>
            </a:extLst>
          </p:cNvPr>
          <p:cNvPicPr preferRelativeResize="0"/>
          <p:nvPr/>
        </p:nvPicPr>
        <p:blipFill>
          <a:blip r:embed="rId4">
            <a:alphaModFix/>
          </a:blip>
          <a:stretch>
            <a:fillRect/>
          </a:stretch>
        </p:blipFill>
        <p:spPr>
          <a:xfrm>
            <a:off x="1011666" y="4589183"/>
            <a:ext cx="3024387" cy="1771650"/>
          </a:xfrm>
          <a:prstGeom prst="rect">
            <a:avLst/>
          </a:prstGeom>
          <a:noFill/>
          <a:ln>
            <a:noFill/>
          </a:ln>
        </p:spPr>
      </p:pic>
      <p:sp>
        <p:nvSpPr>
          <p:cNvPr id="8" name="Subtítulo 2">
            <a:extLst>
              <a:ext uri="{FF2B5EF4-FFF2-40B4-BE49-F238E27FC236}">
                <a16:creationId xmlns:a16="http://schemas.microsoft.com/office/drawing/2014/main" id="{7E449D4D-D701-9D48-CD91-87D10F70A3C8}"/>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226384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nter image description here">
            <a:extLst>
              <a:ext uri="{FF2B5EF4-FFF2-40B4-BE49-F238E27FC236}">
                <a16:creationId xmlns:a16="http://schemas.microsoft.com/office/drawing/2014/main" id="{EB24C183-24AA-44F9-A3A9-017B52F098D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2" y="750229"/>
            <a:ext cx="4216708" cy="37967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haracter Rigging Tools for After Effects">
            <a:extLst>
              <a:ext uri="{FF2B5EF4-FFF2-40B4-BE49-F238E27FC236}">
                <a16:creationId xmlns:a16="http://schemas.microsoft.com/office/drawing/2014/main" id="{FC08D19B-5F05-4EE4-B0A1-DB9CE8AC6CF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19263" y="4546946"/>
            <a:ext cx="5229225" cy="214595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nverse kinematics on Tumblr">
            <a:extLst>
              <a:ext uri="{FF2B5EF4-FFF2-40B4-BE49-F238E27FC236}">
                <a16:creationId xmlns:a16="http://schemas.microsoft.com/office/drawing/2014/main" id="{86ECA4E1-81A1-478D-8AD2-0E23A7C1642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19263" y="750229"/>
            <a:ext cx="6442468" cy="3182579"/>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EE3ACEE2-737C-DE51-7E6E-F22783908701}"/>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195884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pic>
        <p:nvPicPr>
          <p:cNvPr id="65" name="Picture 64">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67" name="Rectangle 66">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9" name="Google Shape;59;p14"/>
          <p:cNvSpPr txBox="1">
            <a:spLocks noGrp="1"/>
          </p:cNvSpPr>
          <p:nvPr>
            <p:ph type="ctrTitle"/>
          </p:nvPr>
        </p:nvSpPr>
        <p:spPr>
          <a:xfrm>
            <a:off x="685799" y="764373"/>
            <a:ext cx="3977639" cy="1600200"/>
          </a:xfrm>
          <a:prstGeom prst="rect">
            <a:avLst/>
          </a:prstGeom>
        </p:spPr>
        <p:txBody>
          <a:bodyPr spcFirstLastPara="1" vert="horz" lIns="91440" tIns="45720" rIns="91440" bIns="45720" rtlCol="0" anchor="b" anchorCtr="0">
            <a:normAutofit/>
          </a:bodyPr>
          <a:lstStyle/>
          <a:p>
            <a:r>
              <a:rPr lang="en-US" sz="3200">
                <a:sym typeface="Times New Roman"/>
              </a:rPr>
              <a:t>Keyframes</a:t>
            </a:r>
          </a:p>
        </p:txBody>
      </p:sp>
      <p:sp>
        <p:nvSpPr>
          <p:cNvPr id="60" name="Google Shape;60;p14"/>
          <p:cNvSpPr txBox="1">
            <a:spLocks noGrp="1"/>
          </p:cNvSpPr>
          <p:nvPr>
            <p:ph type="subTitle" idx="1"/>
          </p:nvPr>
        </p:nvSpPr>
        <p:spPr>
          <a:xfrm>
            <a:off x="485690" y="2364573"/>
            <a:ext cx="4177748" cy="3854112"/>
          </a:xfrm>
          <a:prstGeom prst="rect">
            <a:avLst/>
          </a:prstGeom>
        </p:spPr>
        <p:txBody>
          <a:bodyPr spcFirstLastPara="1" vert="horz" lIns="91440" tIns="45720" rIns="91440" bIns="45720" rtlCol="0" anchorCtr="0">
            <a:normAutofit/>
          </a:bodyPr>
          <a:lstStyle/>
          <a:p>
            <a:pPr indent="-228600">
              <a:buFont typeface="Arial" panose="020B0604020202020204" pitchFamily="34" charset="0"/>
              <a:buChar char="•"/>
            </a:pPr>
            <a:r>
              <a:rPr lang="en-US" sz="1600" dirty="0"/>
              <a:t>Un </a:t>
            </a:r>
            <a:r>
              <a:rPr lang="en-US" sz="1600" dirty="0" err="1"/>
              <a:t>fotograma</a:t>
            </a:r>
            <a:r>
              <a:rPr lang="en-US" sz="1600" dirty="0"/>
              <a:t> clave o "Key Frame" es una </a:t>
            </a:r>
            <a:r>
              <a:rPr lang="en-US" sz="1600" dirty="0" err="1"/>
              <a:t>acción</a:t>
            </a:r>
            <a:r>
              <a:rPr lang="en-US" sz="1600" dirty="0"/>
              <a:t> que se produce </a:t>
            </a:r>
            <a:r>
              <a:rPr lang="en-US" sz="1600" dirty="0" err="1"/>
              <a:t>en</a:t>
            </a:r>
            <a:r>
              <a:rPr lang="en-US" sz="1600" dirty="0"/>
              <a:t> un solo punto </a:t>
            </a:r>
            <a:r>
              <a:rPr lang="en-US" sz="1600" dirty="0" err="1"/>
              <a:t>en</a:t>
            </a:r>
            <a:r>
              <a:rPr lang="en-US" sz="1600" dirty="0"/>
              <a:t> </a:t>
            </a:r>
            <a:r>
              <a:rPr lang="en-US" sz="1600" dirty="0" err="1"/>
              <a:t>el</a:t>
            </a:r>
            <a:r>
              <a:rPr lang="en-US" sz="1600" dirty="0"/>
              <a:t> </a:t>
            </a:r>
            <a:r>
              <a:rPr lang="en-US" sz="1600" dirty="0" err="1"/>
              <a:t>tiempo</a:t>
            </a:r>
            <a:r>
              <a:rPr lang="en-US" sz="1600" dirty="0"/>
              <a:t>. </a:t>
            </a:r>
            <a:r>
              <a:rPr lang="en-US" sz="1600" dirty="0" err="1"/>
              <a:t>Esta</a:t>
            </a:r>
            <a:r>
              <a:rPr lang="en-US" sz="1600" dirty="0"/>
              <a:t> </a:t>
            </a:r>
            <a:r>
              <a:rPr lang="en-US" sz="1600" dirty="0" err="1"/>
              <a:t>acción</a:t>
            </a:r>
            <a:r>
              <a:rPr lang="en-US" sz="1600" dirty="0"/>
              <a:t> </a:t>
            </a:r>
            <a:r>
              <a:rPr lang="en-US" sz="1600" dirty="0" err="1"/>
              <a:t>puede</a:t>
            </a:r>
            <a:r>
              <a:rPr lang="en-US" sz="1600" dirty="0"/>
              <a:t> ser </a:t>
            </a:r>
            <a:r>
              <a:rPr lang="en-US" sz="1600" dirty="0" err="1"/>
              <a:t>cualquier</a:t>
            </a:r>
            <a:r>
              <a:rPr lang="en-US" sz="1600" dirty="0"/>
              <a:t> </a:t>
            </a:r>
            <a:r>
              <a:rPr lang="en-US" sz="1600" dirty="0" err="1"/>
              <a:t>cosa</a:t>
            </a:r>
            <a:r>
              <a:rPr lang="en-US" sz="1600" dirty="0"/>
              <a:t>. </a:t>
            </a:r>
            <a:r>
              <a:rPr lang="en-US" sz="1600" dirty="0" err="1"/>
              <a:t>Desde</a:t>
            </a:r>
            <a:r>
              <a:rPr lang="en-US" sz="1600" dirty="0"/>
              <a:t> </a:t>
            </a:r>
            <a:r>
              <a:rPr lang="en-US" sz="1600" dirty="0" err="1"/>
              <a:t>hacer</a:t>
            </a:r>
            <a:r>
              <a:rPr lang="en-US" sz="1600" dirty="0"/>
              <a:t> zoom hasta </a:t>
            </a:r>
            <a:r>
              <a:rPr lang="en-US" sz="1600" dirty="0" err="1"/>
              <a:t>hacer</a:t>
            </a:r>
            <a:r>
              <a:rPr lang="en-US" sz="1600" dirty="0"/>
              <a:t> que la mano de </a:t>
            </a:r>
            <a:r>
              <a:rPr lang="en-US" sz="1600" dirty="0" err="1"/>
              <a:t>alguien</a:t>
            </a:r>
            <a:r>
              <a:rPr lang="en-US" sz="1600" dirty="0"/>
              <a:t> se </a:t>
            </a:r>
            <a:r>
              <a:rPr lang="en-US" sz="1600" dirty="0" err="1"/>
              <a:t>mueva</a:t>
            </a:r>
            <a:r>
              <a:rPr lang="en-US" sz="1600" dirty="0"/>
              <a:t>.</a:t>
            </a:r>
          </a:p>
          <a:p>
            <a:pPr indent="-228600">
              <a:buFont typeface="Arial" panose="020B0604020202020204" pitchFamily="34" charset="0"/>
              <a:buChar char="•"/>
            </a:pPr>
            <a:r>
              <a:rPr lang="en-US" sz="1600" dirty="0"/>
              <a:t>Una </a:t>
            </a:r>
            <a:r>
              <a:rPr lang="en-US" sz="1600" dirty="0" err="1"/>
              <a:t>animación</a:t>
            </a:r>
            <a:r>
              <a:rPr lang="en-US" sz="1600" dirty="0"/>
              <a:t> se </a:t>
            </a:r>
            <a:r>
              <a:rPr lang="en-US" sz="1600" dirty="0" err="1"/>
              <a:t>encadena</a:t>
            </a:r>
            <a:r>
              <a:rPr lang="en-US" sz="1600" dirty="0"/>
              <a:t> </a:t>
            </a:r>
            <a:r>
              <a:rPr lang="en-US" sz="1600" dirty="0" err="1"/>
              <a:t>mediante</a:t>
            </a:r>
            <a:r>
              <a:rPr lang="en-US" sz="1600" dirty="0"/>
              <a:t> la </a:t>
            </a:r>
            <a:r>
              <a:rPr lang="en-US" sz="1600" dirty="0" err="1"/>
              <a:t>combinación</a:t>
            </a:r>
            <a:r>
              <a:rPr lang="en-US" sz="1600" dirty="0"/>
              <a:t> de </a:t>
            </a:r>
            <a:r>
              <a:rPr lang="en-US" sz="1600" dirty="0" err="1"/>
              <a:t>todos</a:t>
            </a:r>
            <a:r>
              <a:rPr lang="en-US" sz="1600" dirty="0"/>
              <a:t> los key frames y rellena los </a:t>
            </a:r>
            <a:r>
              <a:rPr lang="en-US" sz="1600" dirty="0" err="1"/>
              <a:t>fotogramas</a:t>
            </a:r>
            <a:r>
              <a:rPr lang="en-US" sz="1600" dirty="0"/>
              <a:t> </a:t>
            </a:r>
            <a:r>
              <a:rPr lang="en-US" sz="1600" dirty="0" err="1"/>
              <a:t>intermedios</a:t>
            </a:r>
            <a:r>
              <a:rPr lang="en-US" sz="1600" dirty="0"/>
              <a:t> por medio de </a:t>
            </a:r>
            <a:r>
              <a:rPr lang="en-US" sz="1600" dirty="0" err="1"/>
              <a:t>interpolación</a:t>
            </a:r>
            <a:endParaRPr lang="en-US" sz="1600" dirty="0"/>
          </a:p>
          <a:p>
            <a:pPr indent="-228600">
              <a:buFont typeface="Arial" panose="020B0604020202020204" pitchFamily="34" charset="0"/>
              <a:buChar char="•"/>
            </a:pPr>
            <a:r>
              <a:rPr lang="en-US" sz="1600" dirty="0"/>
              <a:t>Los key frames </a:t>
            </a:r>
            <a:r>
              <a:rPr lang="en-US" sz="1600" dirty="0" err="1"/>
              <a:t>abarcan</a:t>
            </a:r>
            <a:r>
              <a:rPr lang="en-US" sz="1600" dirty="0"/>
              <a:t> </a:t>
            </a:r>
            <a:r>
              <a:rPr lang="en-US" sz="1600" dirty="0" err="1"/>
              <a:t>diversos</a:t>
            </a:r>
            <a:r>
              <a:rPr lang="en-US" sz="1600" dirty="0"/>
              <a:t> </a:t>
            </a:r>
            <a:r>
              <a:rPr lang="en-US" sz="1600" dirty="0" err="1"/>
              <a:t>programas</a:t>
            </a:r>
            <a:r>
              <a:rPr lang="en-US" sz="1600" dirty="0"/>
              <a:t> </a:t>
            </a:r>
            <a:r>
              <a:rPr lang="en-US" sz="1600" dirty="0" err="1"/>
              <a:t>como</a:t>
            </a:r>
            <a:r>
              <a:rPr lang="en-US" sz="1600" dirty="0"/>
              <a:t> Flash, After effects, 3DMax, etc. </a:t>
            </a:r>
          </a:p>
          <a:p>
            <a:pPr lvl="0" indent="-228600">
              <a:buFont typeface="Arial" panose="020B0604020202020204" pitchFamily="34" charset="0"/>
              <a:buChar char="•"/>
            </a:pPr>
            <a:endParaRPr lang="en-US" sz="1600" dirty="0"/>
          </a:p>
          <a:p>
            <a:pPr indent="-228600">
              <a:spcBef>
                <a:spcPts val="0"/>
              </a:spcBef>
              <a:buFont typeface="Arial" panose="020B0604020202020204" pitchFamily="34" charset="0"/>
              <a:buChar char="•"/>
            </a:pPr>
            <a:endParaRPr lang="en-US" sz="1600" dirty="0"/>
          </a:p>
        </p:txBody>
      </p:sp>
      <p:pic>
        <p:nvPicPr>
          <p:cNvPr id="5" name="Google Shape;70;p15">
            <a:extLst>
              <a:ext uri="{FF2B5EF4-FFF2-40B4-BE49-F238E27FC236}">
                <a16:creationId xmlns:a16="http://schemas.microsoft.com/office/drawing/2014/main" id="{CFB580A6-34C7-4388-9176-B91CCAC461F8}"/>
              </a:ext>
            </a:extLst>
          </p:cNvPr>
          <p:cNvPicPr preferRelativeResize="0"/>
          <p:nvPr/>
        </p:nvPicPr>
        <p:blipFill rotWithShape="1">
          <a:blip r:embed="rId4"/>
          <a:srcRect t="18233"/>
          <a:stretch/>
        </p:blipFill>
        <p:spPr>
          <a:xfrm>
            <a:off x="4972699" y="1258694"/>
            <a:ext cx="6533501" cy="4447422"/>
          </a:xfrm>
          <a:prstGeom prst="rect">
            <a:avLst/>
          </a:prstGeom>
          <a:noFill/>
        </p:spPr>
      </p:pic>
      <p:sp>
        <p:nvSpPr>
          <p:cNvPr id="8" name="Subtítulo 2">
            <a:extLst>
              <a:ext uri="{FF2B5EF4-FFF2-40B4-BE49-F238E27FC236}">
                <a16:creationId xmlns:a16="http://schemas.microsoft.com/office/drawing/2014/main" id="{E123110F-6FA5-5BFD-DA33-71132E34F0CF}"/>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121233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Google Shape;60;p14"/>
          <p:cNvSpPr txBox="1">
            <a:spLocks noGrp="1"/>
          </p:cNvSpPr>
          <p:nvPr>
            <p:ph type="subTitle" idx="1"/>
          </p:nvPr>
        </p:nvSpPr>
        <p:spPr>
          <a:xfrm>
            <a:off x="104035" y="1434761"/>
            <a:ext cx="4086965" cy="5076825"/>
          </a:xfrm>
          <a:prstGeom prst="rect">
            <a:avLst/>
          </a:prstGeom>
        </p:spPr>
        <p:txBody>
          <a:bodyPr spcFirstLastPara="1" vert="horz" lIns="91440" tIns="45720" rIns="91440" bIns="45720" rtlCol="0" anchorCtr="0">
            <a:normAutofit fontScale="85000" lnSpcReduction="10000"/>
          </a:bodyPr>
          <a:lstStyle/>
          <a:p>
            <a:pPr marL="457200" lvl="0" indent="-349250" algn="l" rtl="0">
              <a:lnSpc>
                <a:spcPct val="100000"/>
              </a:lnSpc>
              <a:spcBef>
                <a:spcPts val="0"/>
              </a:spcBef>
              <a:spcAft>
                <a:spcPts val="0"/>
              </a:spcAft>
              <a:buClr>
                <a:srgbClr val="000000"/>
              </a:buClr>
              <a:buSzPts val="1900"/>
              <a:buChar char="●"/>
            </a:pPr>
            <a:r>
              <a:rPr lang="es-ES" dirty="0"/>
              <a:t>Proporciona una </a:t>
            </a:r>
            <a:r>
              <a:rPr lang="es-ES" b="1" dirty="0"/>
              <a:t>imagen perfecta</a:t>
            </a:r>
            <a:r>
              <a:rPr lang="es-ES" dirty="0"/>
              <a:t> en la que se puedan basar los fotogramas intermedios (delta </a:t>
            </a:r>
            <a:r>
              <a:rPr lang="es-ES" dirty="0" err="1"/>
              <a:t>frames</a:t>
            </a:r>
            <a:r>
              <a:rPr lang="es-ES" dirty="0"/>
              <a:t>).</a:t>
            </a:r>
          </a:p>
          <a:p>
            <a:pPr marL="0" lvl="0" indent="0" algn="l" rtl="0">
              <a:lnSpc>
                <a:spcPct val="100000"/>
              </a:lnSpc>
              <a:spcBef>
                <a:spcPts val="0"/>
              </a:spcBef>
              <a:spcAft>
                <a:spcPts val="0"/>
              </a:spcAft>
              <a:buNone/>
            </a:pPr>
            <a:endParaRPr lang="es-ES" dirty="0"/>
          </a:p>
          <a:p>
            <a:pPr marL="457200" lvl="0" indent="-349250" algn="l" rtl="0">
              <a:lnSpc>
                <a:spcPct val="100000"/>
              </a:lnSpc>
              <a:spcBef>
                <a:spcPts val="0"/>
              </a:spcBef>
              <a:spcAft>
                <a:spcPts val="0"/>
              </a:spcAft>
              <a:buClr>
                <a:srgbClr val="000000"/>
              </a:buClr>
              <a:buSzPts val="1900"/>
              <a:buChar char="●"/>
            </a:pPr>
            <a:r>
              <a:rPr lang="es-ES" dirty="0"/>
              <a:t>Mediante f</a:t>
            </a:r>
            <a:r>
              <a:rPr lang="es-ES" b="1" dirty="0"/>
              <a:t>otogramas clave</a:t>
            </a:r>
            <a:r>
              <a:rPr lang="es-ES" dirty="0"/>
              <a:t> que se tienen en la parte superior de la línea de tiempo </a:t>
            </a:r>
            <a:r>
              <a:rPr lang="es-ES" b="1" dirty="0"/>
              <a:t>es posible modificar su posición y afectar a los puntos de interpolación </a:t>
            </a:r>
            <a:r>
              <a:rPr lang="es-ES" dirty="0"/>
              <a:t>que se encuentran en él y sus aledaños.</a:t>
            </a:r>
          </a:p>
          <a:p>
            <a:pPr marL="457200" lvl="0" indent="0" algn="l" rtl="0">
              <a:lnSpc>
                <a:spcPct val="100000"/>
              </a:lnSpc>
              <a:spcBef>
                <a:spcPts val="0"/>
              </a:spcBef>
              <a:spcAft>
                <a:spcPts val="0"/>
              </a:spcAft>
              <a:buNone/>
            </a:pPr>
            <a:endParaRPr lang="es-ES" dirty="0"/>
          </a:p>
          <a:p>
            <a:pPr marL="457200" lvl="0" indent="-349250" algn="l" rtl="0">
              <a:lnSpc>
                <a:spcPct val="100000"/>
              </a:lnSpc>
              <a:spcBef>
                <a:spcPts val="0"/>
              </a:spcBef>
              <a:spcAft>
                <a:spcPts val="0"/>
              </a:spcAft>
              <a:buClr>
                <a:srgbClr val="000000"/>
              </a:buClr>
              <a:buSzPts val="1900"/>
              <a:buChar char="●"/>
            </a:pPr>
            <a:r>
              <a:rPr lang="es-ES" dirty="0"/>
              <a:t>Los fotogramas clave </a:t>
            </a:r>
            <a:r>
              <a:rPr lang="es-ES" b="1" dirty="0"/>
              <a:t>son únicos para cada secuencia</a:t>
            </a:r>
            <a:r>
              <a:rPr lang="es-ES" dirty="0"/>
              <a:t>, no pudiendo existir dos en la misma animación y su alcance es el documento completo donde fueron creados.</a:t>
            </a:r>
          </a:p>
          <a:p>
            <a:pPr marL="0" lvl="0" indent="0" algn="l" rtl="0">
              <a:lnSpc>
                <a:spcPct val="100000"/>
              </a:lnSpc>
              <a:spcBef>
                <a:spcPts val="0"/>
              </a:spcBef>
              <a:spcAft>
                <a:spcPts val="0"/>
              </a:spcAft>
              <a:buNone/>
            </a:pPr>
            <a:endParaRPr lang="es-ES" dirty="0">
              <a:solidFill>
                <a:srgbClr val="000000"/>
              </a:solidFill>
            </a:endParaRPr>
          </a:p>
          <a:p>
            <a:pPr indent="-228600">
              <a:spcBef>
                <a:spcPts val="0"/>
              </a:spcBef>
              <a:buFont typeface="Arial" panose="020B0604020202020204" pitchFamily="34" charset="0"/>
              <a:buChar char="•"/>
            </a:pPr>
            <a:endParaRPr lang="en-US" sz="1600" dirty="0"/>
          </a:p>
        </p:txBody>
      </p:sp>
      <p:pic>
        <p:nvPicPr>
          <p:cNvPr id="10" name="Google Shape;83;p17">
            <a:extLst>
              <a:ext uri="{FF2B5EF4-FFF2-40B4-BE49-F238E27FC236}">
                <a16:creationId xmlns:a16="http://schemas.microsoft.com/office/drawing/2014/main" id="{20244C67-49A7-454A-9697-45464BB56B86}"/>
              </a:ext>
            </a:extLst>
          </p:cNvPr>
          <p:cNvPicPr preferRelativeResize="0"/>
          <p:nvPr/>
        </p:nvPicPr>
        <p:blipFill>
          <a:blip r:embed="rId3">
            <a:alphaModFix/>
          </a:blip>
          <a:stretch>
            <a:fillRect/>
          </a:stretch>
        </p:blipFill>
        <p:spPr>
          <a:xfrm>
            <a:off x="6096000" y="3644561"/>
            <a:ext cx="5589000" cy="3048000"/>
          </a:xfrm>
          <a:prstGeom prst="rect">
            <a:avLst/>
          </a:prstGeom>
          <a:noFill/>
          <a:ln>
            <a:noFill/>
          </a:ln>
        </p:spPr>
      </p:pic>
      <p:pic>
        <p:nvPicPr>
          <p:cNvPr id="7170" name="Picture 2" descr="The key by JaviMir on Dribbble">
            <a:extLst>
              <a:ext uri="{FF2B5EF4-FFF2-40B4-BE49-F238E27FC236}">
                <a16:creationId xmlns:a16="http://schemas.microsoft.com/office/drawing/2014/main" id="{557D3CA2-3FE7-4F54-9C04-91BD065832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12450" y="279738"/>
            <a:ext cx="5589000" cy="3047999"/>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67D01A0-2506-F793-EC6E-61EEF88A019A}"/>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81196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685799" y="764373"/>
            <a:ext cx="4286900" cy="1600200"/>
          </a:xfrm>
          <a:prstGeom prst="rect">
            <a:avLst/>
          </a:prstGeom>
        </p:spPr>
        <p:txBody>
          <a:bodyPr spcFirstLastPara="1" vert="horz" lIns="91440" tIns="45720" rIns="91440" bIns="45720" rtlCol="0" anchor="b" anchorCtr="0">
            <a:normAutofit/>
          </a:bodyPr>
          <a:lstStyle/>
          <a:p>
            <a:r>
              <a:rPr lang="en-US" sz="3200" dirty="0">
                <a:sym typeface="Times New Roman"/>
              </a:rPr>
              <a:t>Animación </a:t>
            </a:r>
            <a:r>
              <a:rPr lang="en-US" sz="3200" dirty="0" err="1">
                <a:sym typeface="Times New Roman"/>
              </a:rPr>
              <a:t>Esqueletal</a:t>
            </a:r>
            <a:endParaRPr lang="en-US" sz="3200" dirty="0">
              <a:sym typeface="Times New Roman"/>
            </a:endParaRPr>
          </a:p>
        </p:txBody>
      </p:sp>
      <p:sp>
        <p:nvSpPr>
          <p:cNvPr id="60" name="Google Shape;60;p14"/>
          <p:cNvSpPr txBox="1">
            <a:spLocks noGrp="1"/>
          </p:cNvSpPr>
          <p:nvPr>
            <p:ph type="subTitle" idx="1"/>
          </p:nvPr>
        </p:nvSpPr>
        <p:spPr>
          <a:xfrm>
            <a:off x="685800" y="2364573"/>
            <a:ext cx="3977639" cy="3854112"/>
          </a:xfrm>
          <a:prstGeom prst="rect">
            <a:avLst/>
          </a:prstGeom>
        </p:spPr>
        <p:txBody>
          <a:bodyPr spcFirstLastPara="1" vert="horz" lIns="91440" tIns="45720" rIns="91440" bIns="45720" rtlCol="0" anchorCtr="0">
            <a:normAutofit fontScale="92500" lnSpcReduction="10000"/>
          </a:bodyPr>
          <a:lstStyle/>
          <a:p>
            <a:r>
              <a:rPr lang="es-MX" dirty="0"/>
              <a:t>Consiste en animar a un personaje construyendo su esqueleto añadiéndole componentes (Huesos) de manera Jerárquica o manual de tal forma que se pueda animar cada uno de dichos componentes</a:t>
            </a:r>
          </a:p>
          <a:p>
            <a:r>
              <a:rPr lang="es-MX" dirty="0"/>
              <a:t>Dos Componentes principales:</a:t>
            </a:r>
          </a:p>
          <a:p>
            <a:r>
              <a:rPr lang="es-MX" dirty="0"/>
              <a:t>Representación de superficie (piel, malla, personaje)</a:t>
            </a:r>
          </a:p>
          <a:p>
            <a:r>
              <a:rPr lang="es-MX" dirty="0"/>
              <a:t>Conjunto de huesos interconectados</a:t>
            </a:r>
          </a:p>
          <a:p>
            <a:pPr indent="-228600">
              <a:buFont typeface="Arial" panose="020B0604020202020204" pitchFamily="34" charset="0"/>
              <a:buChar char="•"/>
            </a:pPr>
            <a:endParaRPr lang="en-US" sz="1600" dirty="0"/>
          </a:p>
        </p:txBody>
      </p:sp>
      <p:pic>
        <p:nvPicPr>
          <p:cNvPr id="8" name="Imagen 7">
            <a:extLst>
              <a:ext uri="{FF2B5EF4-FFF2-40B4-BE49-F238E27FC236}">
                <a16:creationId xmlns:a16="http://schemas.microsoft.com/office/drawing/2014/main" id="{AC39EFB6-FF3C-4FD2-9E47-A72E1F90039A}"/>
              </a:ext>
            </a:extLst>
          </p:cNvPr>
          <p:cNvPicPr>
            <a:picLocks noChangeAspect="1"/>
          </p:cNvPicPr>
          <p:nvPr/>
        </p:nvPicPr>
        <p:blipFill rotWithShape="1">
          <a:blip r:embed="rId3"/>
          <a:srcRect l="63192" t="28956" r="5216" b="6186"/>
          <a:stretch/>
        </p:blipFill>
        <p:spPr>
          <a:xfrm>
            <a:off x="7979390" y="1274051"/>
            <a:ext cx="3526810" cy="4070788"/>
          </a:xfrm>
          <a:prstGeom prst="rect">
            <a:avLst/>
          </a:prstGeom>
        </p:spPr>
      </p:pic>
      <p:pic>
        <p:nvPicPr>
          <p:cNvPr id="9" name="Imagen 8">
            <a:extLst>
              <a:ext uri="{FF2B5EF4-FFF2-40B4-BE49-F238E27FC236}">
                <a16:creationId xmlns:a16="http://schemas.microsoft.com/office/drawing/2014/main" id="{9A67D81C-CAD7-4248-A45A-E74C2E41D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20" y="3442754"/>
            <a:ext cx="2955160" cy="2440699"/>
          </a:xfrm>
          <a:prstGeom prst="rect">
            <a:avLst/>
          </a:prstGeom>
        </p:spPr>
      </p:pic>
      <p:sp>
        <p:nvSpPr>
          <p:cNvPr id="6" name="Subtítulo 2">
            <a:extLst>
              <a:ext uri="{FF2B5EF4-FFF2-40B4-BE49-F238E27FC236}">
                <a16:creationId xmlns:a16="http://schemas.microsoft.com/office/drawing/2014/main" id="{65F8499D-1A77-A29B-C9EA-D986C06B0EB6}"/>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58281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7E57-1F3C-4D71-A9A2-1C9AE1ACC3A8}"/>
              </a:ext>
            </a:extLst>
          </p:cNvPr>
          <p:cNvSpPr>
            <a:spLocks noGrp="1"/>
          </p:cNvSpPr>
          <p:nvPr>
            <p:ph type="title"/>
          </p:nvPr>
        </p:nvSpPr>
        <p:spPr>
          <a:xfrm>
            <a:off x="5623730" y="187251"/>
            <a:ext cx="5592541" cy="1188720"/>
          </a:xfrm>
        </p:spPr>
        <p:txBody>
          <a:bodyPr/>
          <a:lstStyle/>
          <a:p>
            <a:r>
              <a:rPr lang="en-US" dirty="0" err="1"/>
              <a:t>Fenómeno</a:t>
            </a:r>
            <a:r>
              <a:rPr lang="en-US" dirty="0"/>
              <a:t> phi</a:t>
            </a:r>
          </a:p>
        </p:txBody>
      </p:sp>
      <p:sp>
        <p:nvSpPr>
          <p:cNvPr id="3" name="Content Placeholder 2">
            <a:extLst>
              <a:ext uri="{FF2B5EF4-FFF2-40B4-BE49-F238E27FC236}">
                <a16:creationId xmlns:a16="http://schemas.microsoft.com/office/drawing/2014/main" id="{0CAEAA3B-2110-46DF-94A9-0A1E0AC464F7}"/>
              </a:ext>
            </a:extLst>
          </p:cNvPr>
          <p:cNvSpPr>
            <a:spLocks noGrp="1"/>
          </p:cNvSpPr>
          <p:nvPr>
            <p:ph idx="1"/>
          </p:nvPr>
        </p:nvSpPr>
        <p:spPr>
          <a:xfrm>
            <a:off x="856541" y="1189760"/>
            <a:ext cx="11029615" cy="2392591"/>
          </a:xfrm>
        </p:spPr>
        <p:txBody>
          <a:bodyPr>
            <a:normAutofit lnSpcReduction="10000"/>
          </a:bodyPr>
          <a:lstStyle/>
          <a:p>
            <a:pPr marL="0" indent="0" algn="just">
              <a:buNone/>
            </a:pPr>
            <a:r>
              <a:rPr lang="en-US" sz="2000" dirty="0"/>
              <a:t>El </a:t>
            </a:r>
            <a:r>
              <a:rPr lang="en-US" sz="2000" dirty="0" err="1"/>
              <a:t>fenómeno</a:t>
            </a:r>
            <a:r>
              <a:rPr lang="en-US" sz="2000" dirty="0"/>
              <a:t> phi es una illusion </a:t>
            </a:r>
            <a:r>
              <a:rPr lang="en-US" sz="2000" dirty="0" err="1"/>
              <a:t>óptica</a:t>
            </a:r>
            <a:r>
              <a:rPr lang="en-US" sz="2000" dirty="0"/>
              <a:t> de </a:t>
            </a:r>
            <a:r>
              <a:rPr lang="en-US" sz="2000" dirty="0" err="1"/>
              <a:t>nuestro</a:t>
            </a:r>
            <a:r>
              <a:rPr lang="en-US" sz="2000" dirty="0"/>
              <a:t> </a:t>
            </a:r>
            <a:r>
              <a:rPr lang="en-US" sz="2000" dirty="0" err="1"/>
              <a:t>cerebro</a:t>
            </a:r>
            <a:r>
              <a:rPr lang="en-US" sz="2000" dirty="0"/>
              <a:t> que </a:t>
            </a:r>
            <a:r>
              <a:rPr lang="en-US" sz="2000" dirty="0" err="1"/>
              <a:t>nos</a:t>
            </a:r>
            <a:r>
              <a:rPr lang="en-US" sz="2000" dirty="0"/>
              <a:t> </a:t>
            </a:r>
            <a:r>
              <a:rPr lang="en-US" sz="2000" dirty="0" err="1"/>
              <a:t>permite</a:t>
            </a:r>
            <a:r>
              <a:rPr lang="en-US" sz="2000" dirty="0"/>
              <a:t> </a:t>
            </a:r>
            <a:r>
              <a:rPr lang="en-US" sz="2000" dirty="0" err="1"/>
              <a:t>percibir</a:t>
            </a:r>
            <a:r>
              <a:rPr lang="en-US" sz="2000" dirty="0"/>
              <a:t> </a:t>
            </a:r>
            <a:r>
              <a:rPr lang="en-US" sz="2000" dirty="0" err="1"/>
              <a:t>movimiento</a:t>
            </a:r>
            <a:r>
              <a:rPr lang="en-US" sz="2000" dirty="0"/>
              <a:t> continuo </a:t>
            </a:r>
            <a:r>
              <a:rPr lang="en-US" sz="2000" dirty="0" err="1"/>
              <a:t>donde</a:t>
            </a:r>
            <a:r>
              <a:rPr lang="en-US" sz="2000" dirty="0"/>
              <a:t> hay una </a:t>
            </a:r>
            <a:r>
              <a:rPr lang="en-US" sz="2000" dirty="0" err="1"/>
              <a:t>sucesión</a:t>
            </a:r>
            <a:r>
              <a:rPr lang="en-US" sz="2000" dirty="0"/>
              <a:t> de </a:t>
            </a:r>
            <a:r>
              <a:rPr lang="en-US" sz="2000" dirty="0" err="1"/>
              <a:t>imágenes</a:t>
            </a:r>
            <a:r>
              <a:rPr lang="en-US" sz="2000" dirty="0"/>
              <a:t>. </a:t>
            </a:r>
            <a:r>
              <a:rPr lang="en-US" sz="2000" dirty="0" err="1"/>
              <a:t>En</a:t>
            </a:r>
            <a:r>
              <a:rPr lang="en-US" sz="2000" dirty="0"/>
              <a:t> </a:t>
            </a:r>
            <a:r>
              <a:rPr lang="en-US" sz="2000" dirty="0" err="1"/>
              <a:t>otras</a:t>
            </a:r>
            <a:r>
              <a:rPr lang="en-US" sz="2000" dirty="0"/>
              <a:t> palabras, es </a:t>
            </a:r>
            <a:r>
              <a:rPr lang="en-US" sz="2000" dirty="0" err="1"/>
              <a:t>como</a:t>
            </a:r>
            <a:r>
              <a:rPr lang="en-US" sz="2000" dirty="0"/>
              <a:t> </a:t>
            </a:r>
            <a:r>
              <a:rPr lang="en-US" sz="2000" dirty="0" err="1"/>
              <a:t>si</a:t>
            </a:r>
            <a:r>
              <a:rPr lang="en-US" sz="2000" dirty="0"/>
              <a:t> </a:t>
            </a:r>
            <a:r>
              <a:rPr lang="en-US" sz="2000" dirty="0" err="1"/>
              <a:t>nos</a:t>
            </a:r>
            <a:r>
              <a:rPr lang="en-US" sz="2000" dirty="0"/>
              <a:t> </a:t>
            </a:r>
            <a:r>
              <a:rPr lang="en-US" sz="2000" dirty="0" err="1"/>
              <a:t>inventásemos</a:t>
            </a:r>
            <a:r>
              <a:rPr lang="en-US" sz="2000" dirty="0"/>
              <a:t> la </a:t>
            </a:r>
            <a:r>
              <a:rPr lang="en-US" sz="2000" dirty="0" err="1"/>
              <a:t>información</a:t>
            </a:r>
            <a:r>
              <a:rPr lang="en-US" sz="2000" dirty="0"/>
              <a:t> de la que no dispones entre imagen e imagen para </a:t>
            </a:r>
            <a:r>
              <a:rPr lang="en-US" sz="2000" dirty="0" err="1"/>
              <a:t>terminar</a:t>
            </a:r>
            <a:r>
              <a:rPr lang="en-US" sz="2000" dirty="0"/>
              <a:t> de </a:t>
            </a:r>
            <a:r>
              <a:rPr lang="en-US" sz="2000" dirty="0" err="1"/>
              <a:t>percibir</a:t>
            </a:r>
            <a:r>
              <a:rPr lang="en-US" sz="2000" dirty="0"/>
              <a:t> el </a:t>
            </a:r>
            <a:r>
              <a:rPr lang="en-US" sz="2000" dirty="0" err="1"/>
              <a:t>movimiento</a:t>
            </a:r>
            <a:r>
              <a:rPr lang="en-US" sz="2000" dirty="0"/>
              <a:t>.</a:t>
            </a:r>
          </a:p>
          <a:p>
            <a:pPr marL="0" indent="0" algn="just">
              <a:buNone/>
            </a:pPr>
            <a:r>
              <a:rPr lang="en-US" sz="2000" dirty="0"/>
              <a:t>El </a:t>
            </a:r>
            <a:r>
              <a:rPr lang="en-US" sz="2000" dirty="0" err="1"/>
              <a:t>psicólogo</a:t>
            </a:r>
            <a:r>
              <a:rPr lang="en-US" sz="2000" dirty="0"/>
              <a:t> Max Wertheimer </a:t>
            </a:r>
            <a:r>
              <a:rPr lang="en-US" sz="2000" dirty="0" err="1"/>
              <a:t>realizó</a:t>
            </a:r>
            <a:r>
              <a:rPr lang="en-US" sz="2000" dirty="0"/>
              <a:t> </a:t>
            </a:r>
            <a:r>
              <a:rPr lang="en-US" sz="2000" dirty="0" err="1"/>
              <a:t>estudios</a:t>
            </a:r>
            <a:r>
              <a:rPr lang="en-US" sz="2000" dirty="0"/>
              <a:t> </a:t>
            </a:r>
            <a:r>
              <a:rPr lang="en-US" sz="2000" dirty="0" err="1"/>
              <a:t>sobre</a:t>
            </a:r>
            <a:r>
              <a:rPr lang="en-US" sz="2000" dirty="0"/>
              <a:t> el </a:t>
            </a:r>
            <a:r>
              <a:rPr lang="en-US" sz="2000" dirty="0" err="1"/>
              <a:t>como</a:t>
            </a:r>
            <a:r>
              <a:rPr lang="en-US" sz="2000" dirty="0"/>
              <a:t> el ser </a:t>
            </a:r>
            <a:r>
              <a:rPr lang="en-US" sz="2000" dirty="0" err="1"/>
              <a:t>humano</a:t>
            </a:r>
            <a:r>
              <a:rPr lang="en-US" sz="2000" dirty="0"/>
              <a:t> </a:t>
            </a:r>
            <a:r>
              <a:rPr lang="en-US" sz="2000" dirty="0" err="1"/>
              <a:t>persibia</a:t>
            </a:r>
            <a:r>
              <a:rPr lang="en-US" sz="2000" dirty="0"/>
              <a:t> </a:t>
            </a:r>
            <a:r>
              <a:rPr lang="en-US" sz="2000" dirty="0" err="1"/>
              <a:t>estos</a:t>
            </a:r>
            <a:r>
              <a:rPr lang="en-US" sz="2000" dirty="0"/>
              <a:t> </a:t>
            </a:r>
            <a:r>
              <a:rPr lang="en-US" sz="2000" dirty="0" err="1"/>
              <a:t>movimientos</a:t>
            </a:r>
            <a:r>
              <a:rPr lang="en-US" sz="2000" dirty="0"/>
              <a:t> y </a:t>
            </a:r>
            <a:r>
              <a:rPr lang="en-US" sz="2000" dirty="0" err="1"/>
              <a:t>fue</a:t>
            </a:r>
            <a:r>
              <a:rPr lang="en-US" sz="2000" dirty="0"/>
              <a:t> el que </a:t>
            </a:r>
            <a:r>
              <a:rPr lang="en-US" sz="2000" dirty="0" err="1"/>
              <a:t>nombró</a:t>
            </a:r>
            <a:r>
              <a:rPr lang="en-US" sz="2000" dirty="0"/>
              <a:t> </a:t>
            </a:r>
            <a:r>
              <a:rPr lang="en-US" sz="2000" dirty="0" err="1"/>
              <a:t>fenomeno</a:t>
            </a:r>
            <a:r>
              <a:rPr lang="en-US" sz="2000" dirty="0"/>
              <a:t> phi a </a:t>
            </a:r>
            <a:r>
              <a:rPr lang="en-US" sz="2000" dirty="0" err="1"/>
              <a:t>esta</a:t>
            </a:r>
            <a:r>
              <a:rPr lang="en-US" sz="2000" dirty="0"/>
              <a:t> </a:t>
            </a:r>
            <a:r>
              <a:rPr lang="en-US" sz="2000" dirty="0" err="1"/>
              <a:t>situación</a:t>
            </a:r>
            <a:r>
              <a:rPr lang="en-US" sz="2000" dirty="0"/>
              <a:t>, </a:t>
            </a:r>
            <a:r>
              <a:rPr lang="en-US" sz="2000" dirty="0" err="1"/>
              <a:t>explicando</a:t>
            </a:r>
            <a:r>
              <a:rPr lang="en-US" sz="2000" dirty="0"/>
              <a:t> que la </a:t>
            </a:r>
            <a:r>
              <a:rPr lang="en-US" sz="2000" dirty="0" err="1"/>
              <a:t>persistencia</a:t>
            </a:r>
            <a:r>
              <a:rPr lang="en-US" sz="2000" dirty="0"/>
              <a:t> </a:t>
            </a:r>
            <a:r>
              <a:rPr lang="en-US" sz="2000" dirty="0" err="1"/>
              <a:t>retiniana</a:t>
            </a:r>
            <a:r>
              <a:rPr lang="en-US" sz="2000" dirty="0"/>
              <a:t> es la </a:t>
            </a:r>
            <a:r>
              <a:rPr lang="en-US" sz="2000" dirty="0" err="1"/>
              <a:t>cumplable</a:t>
            </a:r>
            <a:r>
              <a:rPr lang="en-US" sz="2000" dirty="0"/>
              <a:t> del </a:t>
            </a:r>
            <a:r>
              <a:rPr lang="en-US" sz="2000" dirty="0" err="1"/>
              <a:t>efecto</a:t>
            </a:r>
            <a:r>
              <a:rPr lang="en-US" sz="2000" dirty="0"/>
              <a:t> y que es tan solo una </a:t>
            </a:r>
            <a:r>
              <a:rPr lang="en-US" sz="2000" dirty="0" err="1"/>
              <a:t>limitación</a:t>
            </a:r>
            <a:r>
              <a:rPr lang="en-US" sz="2000" dirty="0"/>
              <a:t> del </a:t>
            </a:r>
            <a:r>
              <a:rPr lang="en-US" sz="2000" dirty="0" err="1"/>
              <a:t>sistema</a:t>
            </a:r>
            <a:r>
              <a:rPr lang="en-US" sz="2000" dirty="0"/>
              <a:t> visual </a:t>
            </a:r>
            <a:r>
              <a:rPr lang="en-US" sz="2000" dirty="0" err="1"/>
              <a:t>humano</a:t>
            </a:r>
            <a:r>
              <a:rPr lang="en-US" sz="2000" dirty="0"/>
              <a:t>.</a:t>
            </a:r>
          </a:p>
        </p:txBody>
      </p:sp>
      <p:pic>
        <p:nvPicPr>
          <p:cNvPr id="5" name="Picture 2" descr="Resultado de imagen para street fighter ken sprites">
            <a:extLst>
              <a:ext uri="{FF2B5EF4-FFF2-40B4-BE49-F238E27FC236}">
                <a16:creationId xmlns:a16="http://schemas.microsoft.com/office/drawing/2014/main" id="{5D10992D-31DA-4685-948E-A49B86619E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26" t="47778" r="3819" b="36613"/>
          <a:stretch/>
        </p:blipFill>
        <p:spPr bwMode="auto">
          <a:xfrm>
            <a:off x="305844" y="3429000"/>
            <a:ext cx="5065145" cy="1308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street fighter ken sprites">
            <a:extLst>
              <a:ext uri="{FF2B5EF4-FFF2-40B4-BE49-F238E27FC236}">
                <a16:creationId xmlns:a16="http://schemas.microsoft.com/office/drawing/2014/main" id="{4F5BBFD9-EBD0-4B05-A792-2E3956FDB0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8" t="22361" r="69055" b="64235"/>
          <a:stretch/>
        </p:blipFill>
        <p:spPr bwMode="auto">
          <a:xfrm>
            <a:off x="305845" y="4860149"/>
            <a:ext cx="5065144" cy="1616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street fighter gif">
            <a:extLst>
              <a:ext uri="{FF2B5EF4-FFF2-40B4-BE49-F238E27FC236}">
                <a16:creationId xmlns:a16="http://schemas.microsoft.com/office/drawing/2014/main" id="{670FA695-4A23-400C-ABC6-4A306CE5726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8866" y="2547012"/>
            <a:ext cx="2824987" cy="2392591"/>
          </a:xfrm>
          <a:prstGeom prst="rect">
            <a:avLst/>
          </a:prstGeom>
          <a:noFill/>
          <a:extLst>
            <a:ext uri="{909E8E84-426E-40DD-AFC4-6F175D3DCCD1}">
              <a14:hiddenFill xmlns:a14="http://schemas.microsoft.com/office/drawing/2010/main">
                <a:solidFill>
                  <a:srgbClr val="FFFFFF"/>
                </a:solidFill>
              </a14:hiddenFill>
            </a:ext>
          </a:extLst>
        </p:spPr>
      </p:pic>
      <p:sp>
        <p:nvSpPr>
          <p:cNvPr id="8" name="Subtítulo 2">
            <a:extLst>
              <a:ext uri="{FF2B5EF4-FFF2-40B4-BE49-F238E27FC236}">
                <a16:creationId xmlns:a16="http://schemas.microsoft.com/office/drawing/2014/main" id="{2595056A-7F1A-3C10-F41F-3E448A2F0485}"/>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416775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Google Shape;60;p14"/>
          <p:cNvSpPr txBox="1">
            <a:spLocks noGrp="1"/>
          </p:cNvSpPr>
          <p:nvPr>
            <p:ph type="subTitle" idx="1"/>
          </p:nvPr>
        </p:nvSpPr>
        <p:spPr>
          <a:xfrm>
            <a:off x="0" y="1257268"/>
            <a:ext cx="4028243" cy="5124482"/>
          </a:xfrm>
          <a:prstGeom prst="rect">
            <a:avLst/>
          </a:prstGeom>
        </p:spPr>
        <p:txBody>
          <a:bodyPr spcFirstLastPara="1" vert="horz" lIns="91440" tIns="45720" rIns="91440" bIns="45720" rtlCol="0" anchorCtr="0">
            <a:normAutofit fontScale="92500" lnSpcReduction="10000"/>
          </a:bodyPr>
          <a:lstStyle/>
          <a:p>
            <a:pPr marL="285750" indent="-285750">
              <a:buFont typeface="Arial" panose="020B0604020202020204" pitchFamily="34" charset="0"/>
              <a:buChar char="•"/>
            </a:pPr>
            <a:r>
              <a:rPr lang="es-MX" sz="2400" dirty="0"/>
              <a:t>Definir un esqueleto (</a:t>
            </a:r>
            <a:r>
              <a:rPr lang="es-MX" sz="2400" dirty="0" err="1"/>
              <a:t>Rigging</a:t>
            </a:r>
            <a:r>
              <a:rPr lang="es-MX" sz="2400" dirty="0"/>
              <a:t>): Identificar un posible esqueleto de tal manera que pueda controlar las partes importantes (Conexión Jerárquica)</a:t>
            </a:r>
          </a:p>
          <a:p>
            <a:pPr marL="285750" indent="-285750">
              <a:buFont typeface="Arial" panose="020B0604020202020204" pitchFamily="34" charset="0"/>
              <a:buChar char="•"/>
            </a:pPr>
            <a:r>
              <a:rPr lang="es-MX" sz="2400" dirty="0"/>
              <a:t>vértices/Articulaciones (Cadera, Rodilla, Cuello, </a:t>
            </a:r>
            <a:r>
              <a:rPr lang="es-MX" sz="2400" dirty="0" err="1"/>
              <a:t>etc</a:t>
            </a:r>
            <a:r>
              <a:rPr lang="es-MX" sz="2400" dirty="0"/>
              <a:t>)</a:t>
            </a:r>
          </a:p>
          <a:p>
            <a:pPr marL="285750" indent="-285750">
              <a:buFont typeface="Arial" panose="020B0604020202020204" pitchFamily="34" charset="0"/>
              <a:buChar char="•"/>
            </a:pPr>
            <a:r>
              <a:rPr lang="es-MX" sz="2400" dirty="0"/>
              <a:t>Huesos, Conexión de las articulaciones.</a:t>
            </a:r>
          </a:p>
          <a:p>
            <a:pPr marL="285750" indent="-285750">
              <a:buFont typeface="Arial" panose="020B0604020202020204" pitchFamily="34" charset="0"/>
              <a:buChar char="•"/>
            </a:pPr>
            <a:r>
              <a:rPr lang="es-MX" sz="2400" dirty="0"/>
              <a:t>Aparejo (</a:t>
            </a:r>
            <a:r>
              <a:rPr lang="es-MX" sz="2400" dirty="0" err="1"/>
              <a:t>Skinning</a:t>
            </a:r>
            <a:r>
              <a:rPr lang="es-MX" sz="2400" dirty="0"/>
              <a:t>): Colocar los huesos exactamente donde esta en la vida real.</a:t>
            </a:r>
          </a:p>
          <a:p>
            <a:pPr indent="-228600">
              <a:buFont typeface="Arial" panose="020B0604020202020204" pitchFamily="34" charset="0"/>
              <a:buChar char="•"/>
            </a:pPr>
            <a:endParaRPr lang="en-US" sz="1600" dirty="0"/>
          </a:p>
        </p:txBody>
      </p:sp>
      <p:pic>
        <p:nvPicPr>
          <p:cNvPr id="10" name="Imagen 9">
            <a:extLst>
              <a:ext uri="{FF2B5EF4-FFF2-40B4-BE49-F238E27FC236}">
                <a16:creationId xmlns:a16="http://schemas.microsoft.com/office/drawing/2014/main" id="{D73AD837-25F0-471C-8DFC-4BDDE38FB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392" y="699832"/>
            <a:ext cx="3400425" cy="2538668"/>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A44FAECA-01D7-451A-964F-7876F4674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392" y="3429000"/>
            <a:ext cx="3400425" cy="2459620"/>
          </a:xfrm>
          <a:prstGeom prst="rect">
            <a:avLst/>
          </a:prstGeom>
          <a:ln>
            <a:noFill/>
          </a:ln>
          <a:effectLst>
            <a:outerShdw blurRad="292100" dist="139700" dir="2700000" algn="tl" rotWithShape="0">
              <a:srgbClr val="333333">
                <a:alpha val="65000"/>
              </a:srgbClr>
            </a:outerShdw>
          </a:effectLst>
        </p:spPr>
      </p:pic>
      <p:pic>
        <p:nvPicPr>
          <p:cNvPr id="12" name="Picture 2" descr="Resultado de imagen para rigging animation">
            <a:extLst>
              <a:ext uri="{FF2B5EF4-FFF2-40B4-BE49-F238E27FC236}">
                <a16:creationId xmlns:a16="http://schemas.microsoft.com/office/drawing/2014/main" id="{9174E57D-2083-4C3A-8A6D-DDB920E9906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03672" y="104743"/>
            <a:ext cx="2871938" cy="29337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sing Mixamo Animations In Blender - GameFromScratch.com">
            <a:extLst>
              <a:ext uri="{FF2B5EF4-FFF2-40B4-BE49-F238E27FC236}">
                <a16:creationId xmlns:a16="http://schemas.microsoft.com/office/drawing/2014/main" id="{26C5C99D-9336-4A8C-872F-05AB103B69A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27261" y="3310881"/>
            <a:ext cx="274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32FBD751-961F-1D61-304B-DC2ABE055997}"/>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283572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pic>
        <p:nvPicPr>
          <p:cNvPr id="65" name="Picture 64">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9" name="Google Shape;59;p14"/>
          <p:cNvSpPr txBox="1">
            <a:spLocks noGrp="1"/>
          </p:cNvSpPr>
          <p:nvPr>
            <p:ph type="ctrTitle"/>
          </p:nvPr>
        </p:nvSpPr>
        <p:spPr>
          <a:xfrm>
            <a:off x="2895600" y="764373"/>
            <a:ext cx="8610600" cy="1293028"/>
          </a:xfrm>
          <a:prstGeom prst="rect">
            <a:avLst/>
          </a:prstGeom>
        </p:spPr>
        <p:txBody>
          <a:bodyPr spcFirstLastPara="1" vert="horz" lIns="91440" tIns="45720" rIns="91440" bIns="45720" rtlCol="0" anchor="ctr" anchorCtr="0">
            <a:normAutofit/>
          </a:bodyPr>
          <a:lstStyle/>
          <a:p>
            <a:pPr algn="r"/>
            <a:r>
              <a:rPr lang="en-US" sz="4000">
                <a:sym typeface="Times New Roman"/>
              </a:rPr>
              <a:t>Captura de movimiento</a:t>
            </a:r>
          </a:p>
        </p:txBody>
      </p:sp>
      <p:sp>
        <p:nvSpPr>
          <p:cNvPr id="60" name="Google Shape;60;p14"/>
          <p:cNvSpPr txBox="1">
            <a:spLocks noGrp="1"/>
          </p:cNvSpPr>
          <p:nvPr>
            <p:ph type="subTitle" idx="1"/>
          </p:nvPr>
        </p:nvSpPr>
        <p:spPr>
          <a:xfrm>
            <a:off x="677333" y="2194560"/>
            <a:ext cx="5816600" cy="4024125"/>
          </a:xfrm>
          <a:prstGeom prst="rect">
            <a:avLst/>
          </a:prstGeom>
        </p:spPr>
        <p:txBody>
          <a:bodyPr spcFirstLastPara="1" vert="horz" lIns="91440" tIns="45720" rIns="91440" bIns="45720" rtlCol="0" anchorCtr="0">
            <a:normAutofit/>
          </a:bodyPr>
          <a:lstStyle/>
          <a:p>
            <a:pPr indent="-228600" fontAlgn="base">
              <a:spcAft>
                <a:spcPts val="0"/>
              </a:spcAft>
              <a:buFont typeface="Arial" panose="020B0604020202020204" pitchFamily="34" charset="0"/>
              <a:buChar char="•"/>
            </a:pPr>
            <a:r>
              <a:rPr lang="en-US" dirty="0"/>
              <a:t>Es </a:t>
            </a:r>
            <a:r>
              <a:rPr lang="en-US" dirty="0" err="1"/>
              <a:t>el</a:t>
            </a:r>
            <a:r>
              <a:rPr lang="en-US" dirty="0"/>
              <a:t> </a:t>
            </a:r>
            <a:r>
              <a:rPr lang="en-US" dirty="0" err="1"/>
              <a:t>proceso</a:t>
            </a:r>
            <a:r>
              <a:rPr lang="en-US" dirty="0"/>
              <a:t> de </a:t>
            </a:r>
            <a:r>
              <a:rPr lang="en-US" dirty="0" err="1"/>
              <a:t>grabación</a:t>
            </a:r>
            <a:r>
              <a:rPr lang="en-US" dirty="0"/>
              <a:t> del </a:t>
            </a:r>
            <a:r>
              <a:rPr lang="en-US" dirty="0" err="1"/>
              <a:t>movimiento</a:t>
            </a:r>
            <a:r>
              <a:rPr lang="en-US" dirty="0"/>
              <a:t> de </a:t>
            </a:r>
            <a:r>
              <a:rPr lang="en-US" dirty="0" err="1"/>
              <a:t>actores</a:t>
            </a:r>
            <a:r>
              <a:rPr lang="en-US" dirty="0"/>
              <a:t> o </a:t>
            </a:r>
            <a:r>
              <a:rPr lang="en-US" dirty="0" err="1"/>
              <a:t>animales</a:t>
            </a:r>
            <a:r>
              <a:rPr lang="en-US" dirty="0"/>
              <a:t>, para </a:t>
            </a:r>
            <a:r>
              <a:rPr lang="en-US" dirty="0" err="1"/>
              <a:t>posteriormente</a:t>
            </a:r>
            <a:r>
              <a:rPr lang="en-US" dirty="0"/>
              <a:t> ser </a:t>
            </a:r>
            <a:r>
              <a:rPr lang="en-US" dirty="0" err="1"/>
              <a:t>utilizada</a:t>
            </a:r>
            <a:r>
              <a:rPr lang="en-US" dirty="0"/>
              <a:t> para </a:t>
            </a:r>
            <a:r>
              <a:rPr lang="en-US" dirty="0" err="1"/>
              <a:t>poder</a:t>
            </a:r>
            <a:r>
              <a:rPr lang="en-US" dirty="0"/>
              <a:t> </a:t>
            </a:r>
            <a:r>
              <a:rPr lang="en-US" dirty="0" err="1"/>
              <a:t>aplicarla</a:t>
            </a:r>
            <a:r>
              <a:rPr lang="en-US" dirty="0"/>
              <a:t> </a:t>
            </a:r>
            <a:r>
              <a:rPr lang="en-US" dirty="0" err="1"/>
              <a:t>como</a:t>
            </a:r>
            <a:r>
              <a:rPr lang="en-US" dirty="0"/>
              <a:t> </a:t>
            </a:r>
            <a:r>
              <a:rPr lang="en-US" dirty="0" err="1"/>
              <a:t>animación</a:t>
            </a:r>
            <a:r>
              <a:rPr lang="en-US" dirty="0"/>
              <a:t> a </a:t>
            </a:r>
            <a:r>
              <a:rPr lang="en-US" dirty="0" err="1"/>
              <a:t>personajes</a:t>
            </a:r>
            <a:r>
              <a:rPr lang="en-US" dirty="0"/>
              <a:t> </a:t>
            </a:r>
            <a:r>
              <a:rPr lang="en-US" dirty="0" err="1"/>
              <a:t>digitales</a:t>
            </a:r>
            <a:r>
              <a:rPr lang="en-US" dirty="0"/>
              <a:t> </a:t>
            </a:r>
            <a:r>
              <a:rPr lang="en-US" dirty="0" err="1"/>
              <a:t>modelados</a:t>
            </a:r>
            <a:r>
              <a:rPr lang="en-US" dirty="0"/>
              <a:t> </a:t>
            </a:r>
            <a:r>
              <a:rPr lang="en-US" dirty="0" err="1"/>
              <a:t>en</a:t>
            </a:r>
            <a:r>
              <a:rPr lang="en-US" dirty="0"/>
              <a:t> 3D. </a:t>
            </a:r>
          </a:p>
          <a:p>
            <a:pPr indent="-228600" fontAlgn="base">
              <a:buFont typeface="Arial" panose="020B0604020202020204" pitchFamily="34" charset="0"/>
              <a:buChar char="•"/>
            </a:pPr>
            <a:r>
              <a:rPr lang="en-US" dirty="0" err="1"/>
              <a:t>Compuesto</a:t>
            </a:r>
            <a:r>
              <a:rPr lang="en-US" dirty="0"/>
              <a:t> por </a:t>
            </a:r>
            <a:r>
              <a:rPr lang="en-US" dirty="0" err="1"/>
              <a:t>sensores</a:t>
            </a:r>
            <a:r>
              <a:rPr lang="en-US" dirty="0"/>
              <a:t> y </a:t>
            </a:r>
            <a:r>
              <a:rPr lang="en-US" dirty="0" err="1"/>
              <a:t>sistemas</a:t>
            </a:r>
            <a:r>
              <a:rPr lang="en-US" dirty="0"/>
              <a:t> </a:t>
            </a:r>
            <a:r>
              <a:rPr lang="en-US" dirty="0" err="1"/>
              <a:t>ópticos</a:t>
            </a:r>
            <a:r>
              <a:rPr lang="en-US" dirty="0"/>
              <a:t> de </a:t>
            </a:r>
            <a:r>
              <a:rPr lang="en-US" dirty="0" err="1"/>
              <a:t>captura</a:t>
            </a:r>
            <a:r>
              <a:rPr lang="en-US" dirty="0"/>
              <a:t>, para triangular la </a:t>
            </a:r>
            <a:r>
              <a:rPr lang="en-US" dirty="0" err="1"/>
              <a:t>posición</a:t>
            </a:r>
            <a:r>
              <a:rPr lang="en-US" dirty="0"/>
              <a:t> </a:t>
            </a:r>
            <a:r>
              <a:rPr lang="en-US" dirty="0" err="1"/>
              <a:t>en</a:t>
            </a:r>
            <a:r>
              <a:rPr lang="en-US" dirty="0"/>
              <a:t> un </a:t>
            </a:r>
            <a:r>
              <a:rPr lang="en-US" dirty="0" err="1"/>
              <a:t>espacio</a:t>
            </a:r>
            <a:r>
              <a:rPr lang="en-US" dirty="0"/>
              <a:t>, </a:t>
            </a:r>
            <a:r>
              <a:rPr lang="en-US" dirty="0" err="1"/>
              <a:t>mediante</a:t>
            </a:r>
            <a:r>
              <a:rPr lang="en-US" dirty="0"/>
              <a:t> </a:t>
            </a:r>
            <a:r>
              <a:rPr lang="en-US" dirty="0" err="1"/>
              <a:t>el</a:t>
            </a:r>
            <a:r>
              <a:rPr lang="en-US" dirty="0"/>
              <a:t> </a:t>
            </a:r>
            <a:r>
              <a:rPr lang="en-US" dirty="0" err="1"/>
              <a:t>uso</a:t>
            </a:r>
            <a:r>
              <a:rPr lang="en-US" dirty="0"/>
              <a:t> de </a:t>
            </a:r>
            <a:r>
              <a:rPr lang="en-US" dirty="0" err="1"/>
              <a:t>cámaras</a:t>
            </a:r>
            <a:r>
              <a:rPr lang="en-US" dirty="0"/>
              <a:t>. </a:t>
            </a:r>
          </a:p>
          <a:p>
            <a:pPr indent="-228600" fontAlgn="base">
              <a:spcAft>
                <a:spcPts val="0"/>
              </a:spcAft>
              <a:buFont typeface="Arial" panose="020B0604020202020204" pitchFamily="34" charset="0"/>
              <a:buChar char="•"/>
            </a:pPr>
            <a:endParaRPr lang="en-US" dirty="0"/>
          </a:p>
          <a:p>
            <a:pPr indent="-228600">
              <a:buFont typeface="Arial" panose="020B0604020202020204" pitchFamily="34" charset="0"/>
              <a:buChar char="•"/>
            </a:pPr>
            <a:endParaRPr lang="en-US" dirty="0"/>
          </a:p>
        </p:txBody>
      </p:sp>
      <p:pic>
        <p:nvPicPr>
          <p:cNvPr id="6" name="Imagen 5">
            <a:extLst>
              <a:ext uri="{FF2B5EF4-FFF2-40B4-BE49-F238E27FC236}">
                <a16:creationId xmlns:a16="http://schemas.microsoft.com/office/drawing/2014/main" id="{4820316C-6D00-4D86-84BA-D65072E7319D}"/>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035800" y="1829626"/>
            <a:ext cx="4521200" cy="3198748"/>
          </a:xfrm>
          <a:prstGeom prst="rect">
            <a:avLst/>
          </a:prstGeom>
          <a:noFill/>
        </p:spPr>
      </p:pic>
      <p:sp>
        <p:nvSpPr>
          <p:cNvPr id="7" name="Subtítulo 2">
            <a:extLst>
              <a:ext uri="{FF2B5EF4-FFF2-40B4-BE49-F238E27FC236}">
                <a16:creationId xmlns:a16="http://schemas.microsoft.com/office/drawing/2014/main" id="{3409755C-23B4-59C3-F000-A484428FC6B5}"/>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589192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B0F4408A-44BF-4632-B5EC-DF554BAE0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033947BA-4A77-4FFD-A560-4A7DAA6315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2203"/>
          <a:stretch/>
        </p:blipFill>
        <p:spPr>
          <a:xfrm>
            <a:off x="5145436" y="4375150"/>
            <a:ext cx="7046564" cy="2482850"/>
          </a:xfrm>
          <a:prstGeom prst="rect">
            <a:avLst/>
          </a:prstGeom>
        </p:spPr>
      </p:pic>
      <p:sp>
        <p:nvSpPr>
          <p:cNvPr id="60" name="Google Shape;60;p14"/>
          <p:cNvSpPr txBox="1">
            <a:spLocks noGrp="1"/>
          </p:cNvSpPr>
          <p:nvPr>
            <p:ph type="subTitle" idx="1"/>
          </p:nvPr>
        </p:nvSpPr>
        <p:spPr>
          <a:xfrm>
            <a:off x="5289365" y="424085"/>
            <a:ext cx="6254935" cy="3090640"/>
          </a:xfrm>
          <a:prstGeom prst="rect">
            <a:avLst/>
          </a:prstGeom>
          <a:noFill/>
          <a:ln w="19050">
            <a:noFill/>
            <a:prstDash val="dash"/>
          </a:ln>
        </p:spPr>
        <p:txBody>
          <a:bodyPr spcFirstLastPara="1" vert="horz" lIns="91440" tIns="45720" rIns="91440" bIns="45720" rtlCol="0" anchorCtr="0">
            <a:normAutofit/>
          </a:bodyPr>
          <a:lstStyle/>
          <a:p>
            <a:pPr indent="-228600" fontAlgn="base">
              <a:spcAft>
                <a:spcPts val="0"/>
              </a:spcAft>
              <a:buFont typeface="Arial" panose="020B0604020202020204" pitchFamily="34" charset="0"/>
              <a:buChar char="•"/>
            </a:pPr>
            <a:r>
              <a:rPr lang="en-US" sz="1900" dirty="0" err="1"/>
              <a:t>Tipos</a:t>
            </a:r>
            <a:r>
              <a:rPr lang="en-US" sz="1900" dirty="0"/>
              <a:t> de </a:t>
            </a:r>
            <a:r>
              <a:rPr lang="en-US" sz="1900" dirty="0" err="1"/>
              <a:t>cámaras</a:t>
            </a:r>
            <a:r>
              <a:rPr lang="en-US" sz="1900" dirty="0"/>
              <a:t>:</a:t>
            </a:r>
          </a:p>
          <a:p>
            <a:pPr fontAlgn="base">
              <a:spcAft>
                <a:spcPts val="0"/>
              </a:spcAft>
            </a:pPr>
            <a:r>
              <a:rPr lang="es-MX" sz="1900" dirty="0">
                <a:latin typeface="Arial" panose="020B0604020202020204" pitchFamily="34" charset="0"/>
                <a:ea typeface="Calibri" panose="020F0502020204030204" pitchFamily="34" charset="0"/>
                <a:cs typeface="Arial" panose="020B0604020202020204" pitchFamily="34" charset="0"/>
              </a:rPr>
              <a:t>Captura de movimientos óptica pasiva. </a:t>
            </a:r>
          </a:p>
          <a:p>
            <a:pPr fontAlgn="base">
              <a:spcAft>
                <a:spcPts val="0"/>
              </a:spcAft>
            </a:pPr>
            <a:r>
              <a:rPr lang="es-MX" sz="1900" dirty="0">
                <a:latin typeface="Arial" panose="020B0604020202020204" pitchFamily="34" charset="0"/>
                <a:ea typeface="Calibri" panose="020F0502020204030204" pitchFamily="34" charset="0"/>
                <a:cs typeface="Arial" panose="020B0604020202020204" pitchFamily="34" charset="0"/>
              </a:rPr>
              <a:t>Captura de movimientos óptica activa. </a:t>
            </a:r>
          </a:p>
          <a:p>
            <a:pPr fontAlgn="base">
              <a:spcAft>
                <a:spcPts val="0"/>
              </a:spcAft>
            </a:pPr>
            <a:r>
              <a:rPr lang="es-MX" sz="1900" dirty="0">
                <a:latin typeface="Arial" panose="020B0604020202020204" pitchFamily="34" charset="0"/>
                <a:ea typeface="Calibri" panose="020F0502020204030204" pitchFamily="34" charset="0"/>
                <a:cs typeface="Arial" panose="020B0604020202020204" pitchFamily="34" charset="0"/>
              </a:rPr>
              <a:t>Captura de movimientos en vídeo o </a:t>
            </a:r>
            <a:r>
              <a:rPr lang="es-MX" sz="1900" dirty="0" err="1">
                <a:latin typeface="Arial" panose="020B0604020202020204" pitchFamily="34" charset="0"/>
                <a:ea typeface="Calibri" panose="020F0502020204030204" pitchFamily="34" charset="0"/>
                <a:cs typeface="Arial" panose="020B0604020202020204" pitchFamily="34" charset="0"/>
              </a:rPr>
              <a:t>Markerless</a:t>
            </a:r>
            <a:r>
              <a:rPr lang="es-MX" sz="1900" dirty="0">
                <a:latin typeface="Arial" panose="020B0604020202020204" pitchFamily="34" charset="0"/>
                <a:ea typeface="Calibri" panose="020F0502020204030204" pitchFamily="34" charset="0"/>
                <a:cs typeface="Arial" panose="020B0604020202020204" pitchFamily="34" charset="0"/>
              </a:rPr>
              <a:t>. </a:t>
            </a:r>
          </a:p>
          <a:p>
            <a:pPr fontAlgn="base"/>
            <a:r>
              <a:rPr lang="es-MX" sz="1900" dirty="0">
                <a:latin typeface="Arial" panose="020B0604020202020204" pitchFamily="34" charset="0"/>
                <a:ea typeface="Calibri" panose="020F0502020204030204" pitchFamily="34" charset="0"/>
                <a:cs typeface="Arial" panose="020B0604020202020204" pitchFamily="34" charset="0"/>
              </a:rPr>
              <a:t>Captura de movimientos inercial. </a:t>
            </a:r>
          </a:p>
          <a:p>
            <a:pPr indent="-228600" fontAlgn="base">
              <a:spcAft>
                <a:spcPts val="0"/>
              </a:spcAft>
              <a:buFont typeface="Arial" panose="020B0604020202020204" pitchFamily="34" charset="0"/>
              <a:buChar char="•"/>
            </a:pPr>
            <a:endParaRPr lang="en-US" sz="1900" dirty="0"/>
          </a:p>
          <a:p>
            <a:pPr indent="-228600" fontAlgn="base">
              <a:spcAft>
                <a:spcPts val="0"/>
              </a:spcAft>
              <a:buFont typeface="Arial" panose="020B0604020202020204" pitchFamily="34" charset="0"/>
              <a:buChar char="•"/>
            </a:pPr>
            <a:endParaRPr lang="en-US" sz="1900" dirty="0"/>
          </a:p>
          <a:p>
            <a:pPr indent="-228600">
              <a:buFont typeface="Arial" panose="020B0604020202020204" pitchFamily="34" charset="0"/>
              <a:buChar char="•"/>
            </a:pPr>
            <a:endParaRPr lang="en-US" sz="1900" dirty="0"/>
          </a:p>
        </p:txBody>
      </p:sp>
      <p:pic>
        <p:nvPicPr>
          <p:cNvPr id="8" name="Picture 2" descr="Imagen relacionada">
            <a:extLst>
              <a:ext uri="{FF2B5EF4-FFF2-40B4-BE49-F238E27FC236}">
                <a16:creationId xmlns:a16="http://schemas.microsoft.com/office/drawing/2014/main" id="{CFE6526A-716D-416B-83B7-F5E4C3AB84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55" r="3" b="30379"/>
          <a:stretch/>
        </p:blipFill>
        <p:spPr bwMode="auto">
          <a:xfrm>
            <a:off x="20" y="280623"/>
            <a:ext cx="4654276" cy="17704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sultado de imagen para andy serkis gollum">
            <a:extLst>
              <a:ext uri="{FF2B5EF4-FFF2-40B4-BE49-F238E27FC236}">
                <a16:creationId xmlns:a16="http://schemas.microsoft.com/office/drawing/2014/main" id="{B0218C81-2B25-4F0D-ACA8-6E199FD44F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826" r="-6" b="1054"/>
          <a:stretch/>
        </p:blipFill>
        <p:spPr bwMode="auto">
          <a:xfrm>
            <a:off x="20" y="2331721"/>
            <a:ext cx="4654276" cy="2028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n relacionada">
            <a:extLst>
              <a:ext uri="{FF2B5EF4-FFF2-40B4-BE49-F238E27FC236}">
                <a16:creationId xmlns:a16="http://schemas.microsoft.com/office/drawing/2014/main" id="{ADAA8E5F-B673-4813-8919-E4828BD313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043" r="3" b="3002"/>
          <a:stretch/>
        </p:blipFill>
        <p:spPr bwMode="auto">
          <a:xfrm>
            <a:off x="-1" y="4548552"/>
            <a:ext cx="4654276"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para weta digital movies">
            <a:extLst>
              <a:ext uri="{FF2B5EF4-FFF2-40B4-BE49-F238E27FC236}">
                <a16:creationId xmlns:a16="http://schemas.microsoft.com/office/drawing/2014/main" id="{FB21D981-4AFF-4ED1-B577-F0428F7E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3725" y="2896507"/>
            <a:ext cx="5587537" cy="3145783"/>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2">
            <a:extLst>
              <a:ext uri="{FF2B5EF4-FFF2-40B4-BE49-F238E27FC236}">
                <a16:creationId xmlns:a16="http://schemas.microsoft.com/office/drawing/2014/main" id="{CF84496C-BF01-EFAE-B347-9EF30267E8F1}"/>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64838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11" name="Picture 2" descr="Resultado de imagen para magnetic motion capture">
            <a:extLst>
              <a:ext uri="{FF2B5EF4-FFF2-40B4-BE49-F238E27FC236}">
                <a16:creationId xmlns:a16="http://schemas.microsoft.com/office/drawing/2014/main" id="{3339C5B6-7C13-47A4-BBB0-5B655ECBB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234" y="566817"/>
            <a:ext cx="5332455" cy="25652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5A83E7F9-CB5E-4753-9692-A50ABE09D525}"/>
              </a:ext>
            </a:extLst>
          </p:cNvPr>
          <p:cNvSpPr txBox="1"/>
          <p:nvPr/>
        </p:nvSpPr>
        <p:spPr>
          <a:xfrm>
            <a:off x="8375880" y="3244334"/>
            <a:ext cx="3475809" cy="369332"/>
          </a:xfrm>
          <a:prstGeom prst="rect">
            <a:avLst/>
          </a:prstGeom>
          <a:noFill/>
        </p:spPr>
        <p:txBody>
          <a:bodyPr wrap="square">
            <a:spAutoFit/>
          </a:bodyPr>
          <a:lstStyle/>
          <a:p>
            <a:pPr fontAlgn="base">
              <a:spcAft>
                <a:spcPts val="0"/>
              </a:spcAft>
            </a:pPr>
            <a:r>
              <a:rPr lang="es-MX" sz="1800" dirty="0">
                <a:latin typeface="Arial" panose="020B0604020202020204" pitchFamily="34" charset="0"/>
                <a:ea typeface="Calibri" panose="020F0502020204030204" pitchFamily="34" charset="0"/>
                <a:cs typeface="Arial" panose="020B0604020202020204" pitchFamily="34" charset="0"/>
              </a:rPr>
              <a:t>Sistema de captura magnético. </a:t>
            </a:r>
          </a:p>
        </p:txBody>
      </p:sp>
      <p:pic>
        <p:nvPicPr>
          <p:cNvPr id="13" name="Picture 2" descr="Resultado de imagen para mechanical motion capture">
            <a:extLst>
              <a:ext uri="{FF2B5EF4-FFF2-40B4-BE49-F238E27FC236}">
                <a16:creationId xmlns:a16="http://schemas.microsoft.com/office/drawing/2014/main" id="{79CA4DDF-94B0-4942-9E35-EBBB8D6AEE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38" b="1"/>
          <a:stretch/>
        </p:blipFill>
        <p:spPr bwMode="auto">
          <a:xfrm>
            <a:off x="183417" y="655593"/>
            <a:ext cx="2576652" cy="5078471"/>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D0F11A0-B034-439F-B7E8-67559CC21B93}"/>
              </a:ext>
            </a:extLst>
          </p:cNvPr>
          <p:cNvSpPr txBox="1"/>
          <p:nvPr/>
        </p:nvSpPr>
        <p:spPr>
          <a:xfrm>
            <a:off x="2760069" y="965849"/>
            <a:ext cx="3611667" cy="369332"/>
          </a:xfrm>
          <a:prstGeom prst="rect">
            <a:avLst/>
          </a:prstGeom>
          <a:noFill/>
        </p:spPr>
        <p:txBody>
          <a:bodyPr wrap="square">
            <a:spAutoFit/>
          </a:bodyPr>
          <a:lstStyle/>
          <a:p>
            <a:pPr fontAlgn="base">
              <a:spcAft>
                <a:spcPts val="0"/>
              </a:spcAft>
            </a:pPr>
            <a:r>
              <a:rPr lang="es-MX" sz="1800" dirty="0">
                <a:latin typeface="Arial" panose="020B0604020202020204" pitchFamily="34" charset="0"/>
                <a:ea typeface="Calibri" panose="020F0502020204030204" pitchFamily="34" charset="0"/>
                <a:cs typeface="Arial" panose="020B0604020202020204" pitchFamily="34" charset="0"/>
              </a:rPr>
              <a:t>Sistema de captura mec</a:t>
            </a:r>
            <a:r>
              <a:rPr lang="es-MX" dirty="0">
                <a:latin typeface="Arial" panose="020B0604020202020204" pitchFamily="34" charset="0"/>
                <a:ea typeface="Calibri" panose="020F0502020204030204" pitchFamily="34" charset="0"/>
                <a:cs typeface="Arial" panose="020B0604020202020204" pitchFamily="34" charset="0"/>
              </a:rPr>
              <a:t>ánico</a:t>
            </a:r>
            <a:r>
              <a:rPr lang="es-MX" sz="1800" dirty="0">
                <a:latin typeface="Arial" panose="020B0604020202020204" pitchFamily="34" charset="0"/>
                <a:ea typeface="Calibri" panose="020F0502020204030204" pitchFamily="34" charset="0"/>
                <a:cs typeface="Arial" panose="020B0604020202020204" pitchFamily="34" charset="0"/>
              </a:rPr>
              <a:t>. </a:t>
            </a:r>
          </a:p>
        </p:txBody>
      </p:sp>
      <p:pic>
        <p:nvPicPr>
          <p:cNvPr id="16" name="Picture 2" descr="Resultado de imagen para markerless motion capture">
            <a:extLst>
              <a:ext uri="{FF2B5EF4-FFF2-40B4-BE49-F238E27FC236}">
                <a16:creationId xmlns:a16="http://schemas.microsoft.com/office/drawing/2014/main" id="{9F21F1E4-CB77-425D-874F-0858C620E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722" y="3355773"/>
            <a:ext cx="4698504" cy="264290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977E0FB3-ED7E-459B-A311-9C993FC8276B}"/>
              </a:ext>
            </a:extLst>
          </p:cNvPr>
          <p:cNvSpPr txBox="1"/>
          <p:nvPr/>
        </p:nvSpPr>
        <p:spPr>
          <a:xfrm>
            <a:off x="7917226" y="4307895"/>
            <a:ext cx="3475809" cy="369332"/>
          </a:xfrm>
          <a:prstGeom prst="rect">
            <a:avLst/>
          </a:prstGeom>
          <a:noFill/>
        </p:spPr>
        <p:txBody>
          <a:bodyPr wrap="square">
            <a:spAutoFit/>
          </a:bodyPr>
          <a:lstStyle/>
          <a:p>
            <a:pPr fontAlgn="base">
              <a:spcAft>
                <a:spcPts val="0"/>
              </a:spcAft>
            </a:pPr>
            <a:r>
              <a:rPr lang="es-MX" sz="1800" dirty="0">
                <a:latin typeface="Arial" panose="020B0604020202020204" pitchFamily="34" charset="0"/>
                <a:ea typeface="Calibri" panose="020F0502020204030204" pitchFamily="34" charset="0"/>
                <a:cs typeface="Arial" panose="020B0604020202020204" pitchFamily="34" charset="0"/>
              </a:rPr>
              <a:t>Sistema de captura </a:t>
            </a:r>
            <a:r>
              <a:rPr lang="es-MX" sz="1800" dirty="0" err="1">
                <a:latin typeface="Arial" panose="020B0604020202020204" pitchFamily="34" charset="0"/>
                <a:ea typeface="Calibri" panose="020F0502020204030204" pitchFamily="34" charset="0"/>
                <a:cs typeface="Arial" panose="020B0604020202020204" pitchFamily="34" charset="0"/>
              </a:rPr>
              <a:t>markless</a:t>
            </a:r>
            <a:endParaRPr lang="es-MX" sz="1800" dirty="0">
              <a:latin typeface="Arial" panose="020B0604020202020204" pitchFamily="34" charset="0"/>
              <a:ea typeface="Calibri" panose="020F0502020204030204" pitchFamily="34" charset="0"/>
              <a:cs typeface="Arial" panose="020B0604020202020204" pitchFamily="34" charset="0"/>
            </a:endParaRPr>
          </a:p>
        </p:txBody>
      </p:sp>
      <p:sp>
        <p:nvSpPr>
          <p:cNvPr id="8" name="Subtítulo 2">
            <a:extLst>
              <a:ext uri="{FF2B5EF4-FFF2-40B4-BE49-F238E27FC236}">
                <a16:creationId xmlns:a16="http://schemas.microsoft.com/office/drawing/2014/main" id="{A8C40A7E-043A-A803-DD93-688E1270E374}"/>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881971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2931111" y="178447"/>
            <a:ext cx="8610600" cy="1293028"/>
          </a:xfrm>
          <a:prstGeom prst="rect">
            <a:avLst/>
          </a:prstGeom>
        </p:spPr>
        <p:txBody>
          <a:bodyPr spcFirstLastPara="1" vert="horz" lIns="91440" tIns="45720" rIns="91440" bIns="45720" rtlCol="0" anchor="ctr" anchorCtr="0">
            <a:normAutofit/>
          </a:bodyPr>
          <a:lstStyle/>
          <a:p>
            <a:pPr algn="r"/>
            <a:r>
              <a:rPr lang="en-US" sz="4000" dirty="0">
                <a:sym typeface="Times New Roman"/>
              </a:rPr>
              <a:t>Animación </a:t>
            </a:r>
            <a:r>
              <a:rPr lang="en-US" sz="4000" dirty="0" err="1">
                <a:sym typeface="Times New Roman"/>
              </a:rPr>
              <a:t>en</a:t>
            </a:r>
            <a:r>
              <a:rPr lang="en-US" sz="4000" dirty="0">
                <a:sym typeface="Times New Roman"/>
              </a:rPr>
              <a:t> </a:t>
            </a:r>
            <a:r>
              <a:rPr lang="en-US" sz="4000" dirty="0" err="1">
                <a:sym typeface="Times New Roman"/>
              </a:rPr>
              <a:t>tiempo</a:t>
            </a:r>
            <a:r>
              <a:rPr lang="en-US" sz="4000" dirty="0">
                <a:sym typeface="Times New Roman"/>
              </a:rPr>
              <a:t> real</a:t>
            </a:r>
          </a:p>
        </p:txBody>
      </p:sp>
      <p:sp>
        <p:nvSpPr>
          <p:cNvPr id="60" name="Google Shape;60;p14"/>
          <p:cNvSpPr txBox="1">
            <a:spLocks noGrp="1"/>
          </p:cNvSpPr>
          <p:nvPr>
            <p:ph type="subTitle" idx="1"/>
          </p:nvPr>
        </p:nvSpPr>
        <p:spPr>
          <a:xfrm>
            <a:off x="517535" y="1342303"/>
            <a:ext cx="5816600" cy="5076252"/>
          </a:xfrm>
          <a:prstGeom prst="rect">
            <a:avLst/>
          </a:prstGeom>
        </p:spPr>
        <p:txBody>
          <a:bodyPr spcFirstLastPara="1" vert="horz" lIns="91440" tIns="45720" rIns="91440" bIns="45720" rtlCol="0" anchorCtr="0">
            <a:normAutofit/>
          </a:bodyPr>
          <a:lstStyle/>
          <a:p>
            <a:pPr indent="-228600" fontAlgn="base">
              <a:spcAft>
                <a:spcPts val="0"/>
              </a:spcAft>
              <a:buFont typeface="Arial" panose="020B0604020202020204" pitchFamily="34" charset="0"/>
              <a:buChar char="•"/>
            </a:pPr>
            <a:r>
              <a:rPr lang="en-US" dirty="0" err="1"/>
              <a:t>En</a:t>
            </a:r>
            <a:r>
              <a:rPr lang="en-US" dirty="0"/>
              <a:t> la </a:t>
            </a:r>
            <a:r>
              <a:rPr lang="en-US" dirty="0" err="1"/>
              <a:t>actualidad</a:t>
            </a:r>
            <a:r>
              <a:rPr lang="en-US" dirty="0"/>
              <a:t> </a:t>
            </a:r>
            <a:r>
              <a:rPr lang="en-US" dirty="0" err="1"/>
              <a:t>ya</a:t>
            </a:r>
            <a:r>
              <a:rPr lang="en-US" dirty="0"/>
              <a:t> </a:t>
            </a:r>
            <a:r>
              <a:rPr lang="en-US" dirty="0" err="1"/>
              <a:t>existen</a:t>
            </a:r>
            <a:r>
              <a:rPr lang="en-US" dirty="0"/>
              <a:t> </a:t>
            </a:r>
            <a:r>
              <a:rPr lang="en-US" dirty="0" err="1"/>
              <a:t>sistemas</a:t>
            </a:r>
            <a:r>
              <a:rPr lang="en-US" dirty="0"/>
              <a:t> de </a:t>
            </a:r>
            <a:r>
              <a:rPr lang="en-US" dirty="0" err="1"/>
              <a:t>cómputo</a:t>
            </a:r>
            <a:r>
              <a:rPr lang="en-US" dirty="0"/>
              <a:t> </a:t>
            </a:r>
            <a:r>
              <a:rPr lang="en-US" dirty="0" err="1"/>
              <a:t>capaces</a:t>
            </a:r>
            <a:r>
              <a:rPr lang="en-US" dirty="0"/>
              <a:t> de </a:t>
            </a:r>
            <a:r>
              <a:rPr lang="en-US" dirty="0" err="1"/>
              <a:t>mostrar</a:t>
            </a:r>
            <a:r>
              <a:rPr lang="en-US" dirty="0"/>
              <a:t> </a:t>
            </a:r>
            <a:r>
              <a:rPr lang="en-US" dirty="0" err="1"/>
              <a:t>animación</a:t>
            </a:r>
            <a:r>
              <a:rPr lang="en-US" dirty="0"/>
              <a:t> sin que sea </a:t>
            </a:r>
            <a:r>
              <a:rPr lang="en-US" dirty="0" err="1"/>
              <a:t>preprocesada</a:t>
            </a:r>
            <a:r>
              <a:rPr lang="en-US" dirty="0"/>
              <a:t>, </a:t>
            </a:r>
            <a:r>
              <a:rPr lang="en-US" dirty="0" err="1"/>
              <a:t>dicha</a:t>
            </a:r>
            <a:r>
              <a:rPr lang="en-US" dirty="0"/>
              <a:t> Animación es la </a:t>
            </a:r>
            <a:r>
              <a:rPr lang="en-US" dirty="0" err="1"/>
              <a:t>clasificada</a:t>
            </a:r>
            <a:r>
              <a:rPr lang="en-US" dirty="0"/>
              <a:t> </a:t>
            </a:r>
            <a:r>
              <a:rPr lang="en-US" dirty="0" err="1"/>
              <a:t>como</a:t>
            </a:r>
            <a:r>
              <a:rPr lang="en-US" dirty="0"/>
              <a:t> Animación </a:t>
            </a:r>
            <a:r>
              <a:rPr lang="en-US" dirty="0" err="1"/>
              <a:t>en</a:t>
            </a:r>
            <a:r>
              <a:rPr lang="en-US" dirty="0"/>
              <a:t> </a:t>
            </a:r>
            <a:r>
              <a:rPr lang="en-US" dirty="0" err="1"/>
              <a:t>tiempo</a:t>
            </a:r>
            <a:r>
              <a:rPr lang="en-US" dirty="0"/>
              <a:t> real.</a:t>
            </a:r>
          </a:p>
          <a:p>
            <a:pPr indent="-228600" fontAlgn="base">
              <a:spcAft>
                <a:spcPts val="0"/>
              </a:spcAft>
              <a:buFont typeface="Arial" panose="020B0604020202020204" pitchFamily="34" charset="0"/>
              <a:buChar char="•"/>
            </a:pPr>
            <a:endParaRPr lang="en-US" dirty="0"/>
          </a:p>
          <a:p>
            <a:pPr fontAlgn="base">
              <a:spcAft>
                <a:spcPts val="0"/>
              </a:spcAft>
            </a:pPr>
            <a:endParaRPr lang="en-US" dirty="0"/>
          </a:p>
          <a:p>
            <a:pPr fontAlgn="base">
              <a:spcAft>
                <a:spcPts val="0"/>
              </a:spcAft>
            </a:pPr>
            <a:endParaRPr lang="en-US" dirty="0"/>
          </a:p>
          <a:p>
            <a:pPr fontAlgn="base">
              <a:spcAft>
                <a:spcPts val="0"/>
              </a:spcAft>
            </a:pPr>
            <a:endParaRPr lang="en-US" dirty="0"/>
          </a:p>
          <a:p>
            <a:pPr fontAlgn="base">
              <a:spcAft>
                <a:spcPts val="0"/>
              </a:spcAft>
            </a:pPr>
            <a:r>
              <a:rPr lang="en-US" dirty="0"/>
              <a:t>Face 2 face o </a:t>
            </a:r>
            <a:r>
              <a:rPr lang="en-US" dirty="0" err="1"/>
              <a:t>cambio</a:t>
            </a:r>
            <a:r>
              <a:rPr lang="en-US" dirty="0"/>
              <a:t> de </a:t>
            </a:r>
            <a:r>
              <a:rPr lang="en-US" dirty="0" err="1"/>
              <a:t>cara</a:t>
            </a:r>
            <a:r>
              <a:rPr lang="en-US" dirty="0"/>
              <a:t>:</a:t>
            </a:r>
          </a:p>
          <a:p>
            <a:pPr indent="-228600" fontAlgn="base">
              <a:spcAft>
                <a:spcPts val="0"/>
              </a:spcAft>
              <a:buFont typeface="Arial" panose="020B0604020202020204" pitchFamily="34" charset="0"/>
              <a:buChar char="•"/>
            </a:pPr>
            <a:r>
              <a:rPr lang="en-US" dirty="0"/>
              <a:t>Por medio de </a:t>
            </a:r>
            <a:r>
              <a:rPr lang="en-US" dirty="0" err="1"/>
              <a:t>algoritmos</a:t>
            </a:r>
            <a:r>
              <a:rPr lang="en-US" dirty="0"/>
              <a:t> de </a:t>
            </a:r>
            <a:r>
              <a:rPr lang="en-US" dirty="0" err="1"/>
              <a:t>Inteligencia</a:t>
            </a:r>
            <a:r>
              <a:rPr lang="en-US" dirty="0"/>
              <a:t> Artificial se  </a:t>
            </a:r>
            <a:r>
              <a:rPr lang="en-US" dirty="0" err="1"/>
              <a:t>detecta</a:t>
            </a:r>
            <a:r>
              <a:rPr lang="en-US" dirty="0"/>
              <a:t> </a:t>
            </a:r>
            <a:r>
              <a:rPr lang="en-US" dirty="0" err="1"/>
              <a:t>el</a:t>
            </a:r>
            <a:r>
              <a:rPr lang="en-US" dirty="0"/>
              <a:t> </a:t>
            </a:r>
            <a:r>
              <a:rPr lang="en-US" dirty="0" err="1"/>
              <a:t>movimiento</a:t>
            </a:r>
            <a:r>
              <a:rPr lang="en-US" dirty="0"/>
              <a:t> del rostro de una persona y se le </a:t>
            </a:r>
            <a:r>
              <a:rPr lang="en-US" dirty="0" err="1"/>
              <a:t>aplica</a:t>
            </a:r>
            <a:r>
              <a:rPr lang="en-US" dirty="0"/>
              <a:t> un </a:t>
            </a:r>
            <a:r>
              <a:rPr lang="en-US" dirty="0" err="1"/>
              <a:t>modelo</a:t>
            </a:r>
            <a:r>
              <a:rPr lang="en-US" dirty="0"/>
              <a:t> de </a:t>
            </a:r>
            <a:r>
              <a:rPr lang="en-US" dirty="0" err="1"/>
              <a:t>otro</a:t>
            </a:r>
            <a:r>
              <a:rPr lang="en-US" dirty="0"/>
              <a:t> rostro </a:t>
            </a:r>
            <a:r>
              <a:rPr lang="en-US" dirty="0" err="1"/>
              <a:t>encima</a:t>
            </a:r>
            <a:r>
              <a:rPr lang="en-US" dirty="0"/>
              <a:t> </a:t>
            </a:r>
          </a:p>
          <a:p>
            <a:pPr indent="-228600">
              <a:buFont typeface="Arial" panose="020B0604020202020204" pitchFamily="34" charset="0"/>
              <a:buChar char="•"/>
            </a:pPr>
            <a:endParaRPr lang="en-US" dirty="0"/>
          </a:p>
        </p:txBody>
      </p:sp>
      <p:pic>
        <p:nvPicPr>
          <p:cNvPr id="7" name="Picture 2" descr="Resultado de imagen para kinect animation gif">
            <a:extLst>
              <a:ext uri="{FF2B5EF4-FFF2-40B4-BE49-F238E27FC236}">
                <a16:creationId xmlns:a16="http://schemas.microsoft.com/office/drawing/2014/main" id="{B02C4E32-9D32-4ADA-BEF0-C091EA07D05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78084" y="1151879"/>
            <a:ext cx="4963627" cy="240833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F9AC4287-EAAF-44EB-B6E6-6984121FCBA8}"/>
              </a:ext>
            </a:extLst>
          </p:cNvPr>
          <p:cNvPicPr>
            <a:picLocks noChangeAspect="1"/>
          </p:cNvPicPr>
          <p:nvPr/>
        </p:nvPicPr>
        <p:blipFill rotWithShape="1">
          <a:blip r:embed="rId4"/>
          <a:srcRect l="20761" t="25108" r="29782" b="14765"/>
          <a:stretch/>
        </p:blipFill>
        <p:spPr>
          <a:xfrm>
            <a:off x="6578084" y="3880429"/>
            <a:ext cx="4605589" cy="2778177"/>
          </a:xfrm>
          <a:prstGeom prst="rect">
            <a:avLst/>
          </a:prstGeom>
        </p:spPr>
      </p:pic>
      <p:sp>
        <p:nvSpPr>
          <p:cNvPr id="6" name="Subtítulo 2">
            <a:extLst>
              <a:ext uri="{FF2B5EF4-FFF2-40B4-BE49-F238E27FC236}">
                <a16:creationId xmlns:a16="http://schemas.microsoft.com/office/drawing/2014/main" id="{10DD2641-2897-03AE-CD8C-5F76A4E738F1}"/>
              </a:ext>
            </a:extLst>
          </p:cNvPr>
          <p:cNvSpPr txBox="1">
            <a:spLocks/>
          </p:cNvSpPr>
          <p:nvPr/>
        </p:nvSpPr>
        <p:spPr>
          <a:xfrm>
            <a:off x="175050" y="6566659"/>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280551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9" name="CuadroTexto 8">
            <a:extLst>
              <a:ext uri="{FF2B5EF4-FFF2-40B4-BE49-F238E27FC236}">
                <a16:creationId xmlns:a16="http://schemas.microsoft.com/office/drawing/2014/main" id="{F2886000-43E8-423A-AF08-EFD5CD1E0329}"/>
              </a:ext>
            </a:extLst>
          </p:cNvPr>
          <p:cNvSpPr txBox="1"/>
          <p:nvPr/>
        </p:nvSpPr>
        <p:spPr>
          <a:xfrm>
            <a:off x="126507" y="1588180"/>
            <a:ext cx="5892554" cy="1200329"/>
          </a:xfrm>
          <a:prstGeom prst="rect">
            <a:avLst/>
          </a:prstGeom>
          <a:noFill/>
        </p:spPr>
        <p:txBody>
          <a:bodyPr wrap="square">
            <a:spAutoFit/>
          </a:bodyPr>
          <a:lstStyle/>
          <a:p>
            <a:pPr fontAlgn="base">
              <a:spcAft>
                <a:spcPts val="0"/>
              </a:spcAft>
            </a:pPr>
            <a:r>
              <a:rPr lang="en-US" dirty="0" err="1"/>
              <a:t>Avatares</a:t>
            </a:r>
            <a:r>
              <a:rPr lang="en-US" dirty="0"/>
              <a:t> </a:t>
            </a:r>
            <a:r>
              <a:rPr lang="en-US" dirty="0" err="1"/>
              <a:t>animados</a:t>
            </a:r>
            <a:r>
              <a:rPr lang="en-US" dirty="0"/>
              <a:t>:</a:t>
            </a:r>
          </a:p>
          <a:p>
            <a:pPr fontAlgn="base">
              <a:spcAft>
                <a:spcPts val="0"/>
              </a:spcAft>
            </a:pPr>
            <a:r>
              <a:rPr lang="en-US" dirty="0"/>
              <a:t>Se </a:t>
            </a:r>
            <a:r>
              <a:rPr lang="en-US" dirty="0" err="1"/>
              <a:t>tiene</a:t>
            </a:r>
            <a:r>
              <a:rPr lang="en-US" dirty="0"/>
              <a:t> un avatar digital que </a:t>
            </a:r>
            <a:r>
              <a:rPr lang="en-US" dirty="0" err="1"/>
              <a:t>está</a:t>
            </a:r>
            <a:r>
              <a:rPr lang="en-US" dirty="0"/>
              <a:t> </a:t>
            </a:r>
            <a:r>
              <a:rPr lang="en-US" dirty="0" err="1"/>
              <a:t>siendo</a:t>
            </a:r>
            <a:r>
              <a:rPr lang="en-US" dirty="0"/>
              <a:t> </a:t>
            </a:r>
            <a:r>
              <a:rPr lang="en-US" dirty="0" err="1"/>
              <a:t>controlado</a:t>
            </a:r>
            <a:r>
              <a:rPr lang="en-US" dirty="0"/>
              <a:t> </a:t>
            </a:r>
            <a:r>
              <a:rPr lang="en-US" dirty="0" err="1"/>
              <a:t>tras</a:t>
            </a:r>
            <a:r>
              <a:rPr lang="en-US" dirty="0"/>
              <a:t> </a:t>
            </a:r>
            <a:r>
              <a:rPr lang="en-US" dirty="0" err="1"/>
              <a:t>bambalinas</a:t>
            </a:r>
            <a:r>
              <a:rPr lang="en-US" dirty="0"/>
              <a:t> e </a:t>
            </a:r>
            <a:r>
              <a:rPr lang="en-US" dirty="0" err="1"/>
              <a:t>interactúa</a:t>
            </a:r>
            <a:r>
              <a:rPr lang="en-US" dirty="0"/>
              <a:t> con </a:t>
            </a:r>
            <a:r>
              <a:rPr lang="en-US" dirty="0" err="1"/>
              <a:t>el</a:t>
            </a:r>
            <a:r>
              <a:rPr lang="en-US" dirty="0"/>
              <a:t> </a:t>
            </a:r>
            <a:r>
              <a:rPr lang="en-US" dirty="0" err="1"/>
              <a:t>público</a:t>
            </a:r>
            <a:endParaRPr lang="en-US" dirty="0"/>
          </a:p>
        </p:txBody>
      </p:sp>
      <p:sp>
        <p:nvSpPr>
          <p:cNvPr id="14" name="CuadroTexto 13">
            <a:extLst>
              <a:ext uri="{FF2B5EF4-FFF2-40B4-BE49-F238E27FC236}">
                <a16:creationId xmlns:a16="http://schemas.microsoft.com/office/drawing/2014/main" id="{1564360B-2CD5-4207-B7E4-2CEC7F511B14}"/>
              </a:ext>
            </a:extLst>
          </p:cNvPr>
          <p:cNvSpPr txBox="1"/>
          <p:nvPr/>
        </p:nvSpPr>
        <p:spPr>
          <a:xfrm>
            <a:off x="126507" y="4311408"/>
            <a:ext cx="6096000" cy="1200329"/>
          </a:xfrm>
          <a:prstGeom prst="rect">
            <a:avLst/>
          </a:prstGeom>
          <a:noFill/>
        </p:spPr>
        <p:txBody>
          <a:bodyPr wrap="square">
            <a:spAutoFit/>
          </a:bodyPr>
          <a:lstStyle/>
          <a:p>
            <a:pPr fontAlgn="base">
              <a:spcAft>
                <a:spcPts val="0"/>
              </a:spcAft>
            </a:pPr>
            <a:r>
              <a:rPr lang="en-US" dirty="0" err="1"/>
              <a:t>Espacios</a:t>
            </a:r>
            <a:r>
              <a:rPr lang="en-US" dirty="0"/>
              <a:t> </a:t>
            </a:r>
            <a:r>
              <a:rPr lang="en-US" dirty="0" err="1"/>
              <a:t>Virtuales</a:t>
            </a:r>
            <a:endParaRPr lang="en-US" dirty="0"/>
          </a:p>
          <a:p>
            <a:pPr fontAlgn="base">
              <a:spcAft>
                <a:spcPts val="0"/>
              </a:spcAft>
            </a:pPr>
            <a:r>
              <a:rPr lang="en-US" dirty="0" err="1"/>
              <a:t>Desde</a:t>
            </a:r>
            <a:r>
              <a:rPr lang="en-US" dirty="0"/>
              <a:t> </a:t>
            </a:r>
            <a:r>
              <a:rPr lang="en-US" dirty="0" err="1"/>
              <a:t>salas</a:t>
            </a:r>
            <a:r>
              <a:rPr lang="en-US" dirty="0"/>
              <a:t> de chat, aulas de </a:t>
            </a:r>
            <a:r>
              <a:rPr lang="en-US" dirty="0" err="1"/>
              <a:t>clases</a:t>
            </a:r>
            <a:r>
              <a:rPr lang="en-US" dirty="0"/>
              <a:t> hasta </a:t>
            </a:r>
            <a:r>
              <a:rPr lang="en-US" dirty="0" err="1"/>
              <a:t>conciertos</a:t>
            </a:r>
            <a:r>
              <a:rPr lang="en-US" dirty="0"/>
              <a:t> </a:t>
            </a:r>
            <a:r>
              <a:rPr lang="en-US" dirty="0" err="1"/>
              <a:t>digitales</a:t>
            </a:r>
            <a:r>
              <a:rPr lang="en-US" dirty="0"/>
              <a:t> </a:t>
            </a:r>
          </a:p>
          <a:p>
            <a:pPr fontAlgn="base">
              <a:spcAft>
                <a:spcPts val="0"/>
              </a:spcAft>
            </a:pPr>
            <a:endParaRPr lang="en-US" dirty="0"/>
          </a:p>
        </p:txBody>
      </p:sp>
      <p:pic>
        <p:nvPicPr>
          <p:cNvPr id="11266" name="Picture 2" descr="Youtube Dance GIF by Wave - Find &amp; Share on GIPHY">
            <a:extLst>
              <a:ext uri="{FF2B5EF4-FFF2-40B4-BE49-F238E27FC236}">
                <a16:creationId xmlns:a16="http://schemas.microsoft.com/office/drawing/2014/main" id="{E13D18FF-D5F7-4A23-84A1-187A78E47BD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7093" y="3773101"/>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lack Mirror (The Waldo Moment) - (^~^)">
            <a:extLst>
              <a:ext uri="{FF2B5EF4-FFF2-40B4-BE49-F238E27FC236}">
                <a16:creationId xmlns:a16="http://schemas.microsoft.com/office/drawing/2014/main" id="{5D7B352A-D81F-4567-BB9D-DB5655F1628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17093" y="466168"/>
            <a:ext cx="4395110" cy="2473819"/>
          </a:xfrm>
          <a:prstGeom prst="rect">
            <a:avLst/>
          </a:prstGeom>
          <a:noFill/>
          <a:extLst>
            <a:ext uri="{909E8E84-426E-40DD-AFC4-6F175D3DCCD1}">
              <a14:hiddenFill xmlns:a14="http://schemas.microsoft.com/office/drawing/2010/main">
                <a:solidFill>
                  <a:srgbClr val="FFFFFF"/>
                </a:solidFill>
              </a14:hiddenFill>
            </a:ext>
          </a:extLst>
        </p:spPr>
      </p:pic>
      <p:sp>
        <p:nvSpPr>
          <p:cNvPr id="6" name="Subtítulo 2">
            <a:extLst>
              <a:ext uri="{FF2B5EF4-FFF2-40B4-BE49-F238E27FC236}">
                <a16:creationId xmlns:a16="http://schemas.microsoft.com/office/drawing/2014/main" id="{BF45B41B-BD72-AC2D-0EB9-190C9C12FE0E}"/>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531380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2894-B35F-428B-AEA1-DEBD6309128F}"/>
              </a:ext>
            </a:extLst>
          </p:cNvPr>
          <p:cNvSpPr>
            <a:spLocks noGrp="1"/>
          </p:cNvSpPr>
          <p:nvPr>
            <p:ph type="title"/>
          </p:nvPr>
        </p:nvSpPr>
        <p:spPr/>
        <p:txBody>
          <a:bodyPr/>
          <a:lstStyle/>
          <a:p>
            <a:r>
              <a:rPr lang="es-419" dirty="0"/>
              <a:t>Animación en ambientes virtuales interactivos</a:t>
            </a:r>
            <a:endParaRPr lang="es-MX" dirty="0"/>
          </a:p>
        </p:txBody>
      </p:sp>
      <p:sp>
        <p:nvSpPr>
          <p:cNvPr id="3" name="Content Placeholder 2">
            <a:extLst>
              <a:ext uri="{FF2B5EF4-FFF2-40B4-BE49-F238E27FC236}">
                <a16:creationId xmlns:a16="http://schemas.microsoft.com/office/drawing/2014/main" id="{5AAD0D9C-7927-4B32-B3BB-96E2306B5033}"/>
              </a:ext>
            </a:extLst>
          </p:cNvPr>
          <p:cNvSpPr>
            <a:spLocks noGrp="1"/>
          </p:cNvSpPr>
          <p:nvPr>
            <p:ph idx="1"/>
          </p:nvPr>
        </p:nvSpPr>
        <p:spPr/>
        <p:txBody>
          <a:bodyPr>
            <a:normAutofit/>
          </a:bodyPr>
          <a:lstStyle/>
          <a:p>
            <a:r>
              <a:rPr lang="es-MX" dirty="0"/>
              <a:t>La animación la usamos principalmente para mostrar que el escenario no es una simple fotografía de gran calidad visual, al darle movimiento a los elementos dentro del escenario le damos al usuario la sensación de vida.</a:t>
            </a:r>
          </a:p>
          <a:p>
            <a:r>
              <a:rPr lang="es-MX" dirty="0"/>
              <a:t>Existen 3 formas de animación:</a:t>
            </a:r>
          </a:p>
          <a:p>
            <a:pPr lvl="1">
              <a:buFont typeface="Wingdings" panose="05000000000000000000" pitchFamily="2" charset="2"/>
              <a:buChar char="Ø"/>
            </a:pPr>
            <a:r>
              <a:rPr lang="es-MX" dirty="0"/>
              <a:t>Animación sencilla: Simular movimiento por medio de ciclos, banderas y condicionales</a:t>
            </a:r>
          </a:p>
          <a:p>
            <a:pPr lvl="1">
              <a:buFont typeface="Wingdings" panose="05000000000000000000" pitchFamily="2" charset="2"/>
              <a:buChar char="Ø"/>
            </a:pPr>
            <a:r>
              <a:rPr lang="es-MX" dirty="0"/>
              <a:t>Animación avanzada: Dar movimiento en base a ecuaciones y algoritmos que representan elementos de cinemática, movimiento, fuerzas, entre otros.</a:t>
            </a:r>
          </a:p>
          <a:p>
            <a:pPr lvl="1">
              <a:buFont typeface="Wingdings" panose="05000000000000000000" pitchFamily="2" charset="2"/>
              <a:buChar char="Ø"/>
            </a:pPr>
            <a:r>
              <a:rPr lang="es-MX" dirty="0"/>
              <a:t>Técnicas de animación: Utilizar técnicas de animación existentes para implementarlas dentro de nuestro ambiente virtual</a:t>
            </a:r>
          </a:p>
        </p:txBody>
      </p:sp>
      <p:sp>
        <p:nvSpPr>
          <p:cNvPr id="4" name="Subtítulo 2">
            <a:extLst>
              <a:ext uri="{FF2B5EF4-FFF2-40B4-BE49-F238E27FC236}">
                <a16:creationId xmlns:a16="http://schemas.microsoft.com/office/drawing/2014/main" id="{ADFF5E08-2CAE-192A-92B9-E987658C210D}"/>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2895225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4C55F48-AC69-4FB7-BC66-C92059CFBD89}"/>
              </a:ext>
            </a:extLst>
          </p:cNvPr>
          <p:cNvSpPr>
            <a:spLocks noGrp="1"/>
          </p:cNvSpPr>
          <p:nvPr>
            <p:ph idx="1"/>
          </p:nvPr>
        </p:nvSpPr>
        <p:spPr>
          <a:xfrm>
            <a:off x="1442226" y="1361160"/>
            <a:ext cx="6032772" cy="1848016"/>
          </a:xfrm>
        </p:spPr>
        <p:txBody>
          <a:bodyPr/>
          <a:lstStyle/>
          <a:p>
            <a:pPr marL="0" indent="0">
              <a:buNone/>
            </a:pPr>
            <a:r>
              <a:rPr lang="es-MX" sz="2000" dirty="0">
                <a:solidFill>
                  <a:schemeClr val="tx1"/>
                </a:solidFill>
              </a:rPr>
              <a:t>En el 180 a.C. en </a:t>
            </a:r>
            <a:r>
              <a:rPr lang="es-MX" sz="2000" b="1" dirty="0">
                <a:solidFill>
                  <a:schemeClr val="tx1"/>
                </a:solidFill>
              </a:rPr>
              <a:t>China</a:t>
            </a:r>
            <a:r>
              <a:rPr lang="es-MX" sz="2000" dirty="0">
                <a:solidFill>
                  <a:schemeClr val="tx1"/>
                </a:solidFill>
              </a:rPr>
              <a:t> se inventa el</a:t>
            </a:r>
            <a:r>
              <a:rPr lang="es-MX" sz="2000" b="1" dirty="0">
                <a:solidFill>
                  <a:schemeClr val="tx1"/>
                </a:solidFill>
              </a:rPr>
              <a:t> </a:t>
            </a:r>
            <a:r>
              <a:rPr lang="es-MX" sz="2000" b="1" u="sng" dirty="0">
                <a:solidFill>
                  <a:schemeClr val="tx1"/>
                </a:solidFill>
                <a:hlinkClick r:id="rId2">
                  <a:extLst>
                    <a:ext uri="{A12FA001-AC4F-418D-AE19-62706E023703}">
                      <ahyp:hlinkClr xmlns:ahyp="http://schemas.microsoft.com/office/drawing/2018/hyperlinkcolor" val="tx"/>
                    </a:ext>
                  </a:extLst>
                </a:hlinkClick>
              </a:rPr>
              <a:t>zootropo</a:t>
            </a:r>
            <a:endParaRPr lang="es-MX" sz="2000" b="1" u="sng" dirty="0">
              <a:solidFill>
                <a:schemeClr val="tx1"/>
              </a:solidFill>
            </a:endParaRPr>
          </a:p>
          <a:p>
            <a:pPr marL="0" indent="0">
              <a:buNone/>
            </a:pPr>
            <a:r>
              <a:rPr lang="es-MX" sz="2000" dirty="0"/>
              <a:t>El </a:t>
            </a:r>
            <a:r>
              <a:rPr lang="es-MX" sz="2000" b="1" dirty="0"/>
              <a:t>zootropo moderno </a:t>
            </a:r>
            <a:r>
              <a:rPr lang="es-MX" sz="2000" dirty="0"/>
              <a:t>fue luego introducido en 1834 por </a:t>
            </a:r>
            <a:r>
              <a:rPr lang="es-MX" sz="2000" b="1" u="sng" dirty="0">
                <a:hlinkClick r:id="rId3">
                  <a:extLst>
                    <a:ext uri="{A12FA001-AC4F-418D-AE19-62706E023703}">
                      <ahyp:hlinkClr xmlns:ahyp="http://schemas.microsoft.com/office/drawing/2018/hyperlinkcolor" val="tx"/>
                    </a:ext>
                  </a:extLst>
                </a:hlinkClick>
              </a:rPr>
              <a:t>William George Horner</a:t>
            </a:r>
            <a:r>
              <a:rPr lang="es-MX" sz="2000" u="sng" dirty="0"/>
              <a:t>.</a:t>
            </a:r>
          </a:p>
          <a:p>
            <a:pPr marL="0" indent="0">
              <a:buNone/>
            </a:pPr>
            <a:endParaRPr lang="es-MX" sz="2000" b="1" u="sng" dirty="0">
              <a:solidFill>
                <a:schemeClr val="tx1"/>
              </a:solidFill>
            </a:endParaRPr>
          </a:p>
        </p:txBody>
      </p:sp>
      <p:pic>
        <p:nvPicPr>
          <p:cNvPr id="3080" name="Picture 8">
            <a:extLst>
              <a:ext uri="{FF2B5EF4-FFF2-40B4-BE49-F238E27FC236}">
                <a16:creationId xmlns:a16="http://schemas.microsoft.com/office/drawing/2014/main" id="{5E4399A0-C123-479C-B334-C26C36AC5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66" y="2745946"/>
            <a:ext cx="76485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zootropo gif">
            <a:extLst>
              <a:ext uri="{FF2B5EF4-FFF2-40B4-BE49-F238E27FC236}">
                <a16:creationId xmlns:a16="http://schemas.microsoft.com/office/drawing/2014/main" id="{108A0C13-0432-45C2-AA72-44320CA5BCA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20550" y="2285168"/>
            <a:ext cx="3371884" cy="3382723"/>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CC97DAA1-BC28-D444-E35C-EDF46BDB89D8}"/>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7927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1105789-316F-4DE2-A9D7-EBB3310CD435}"/>
              </a:ext>
            </a:extLst>
          </p:cNvPr>
          <p:cNvSpPr txBox="1"/>
          <p:nvPr/>
        </p:nvSpPr>
        <p:spPr>
          <a:xfrm>
            <a:off x="1023140" y="1235731"/>
            <a:ext cx="4221065" cy="707886"/>
          </a:xfrm>
          <a:prstGeom prst="rect">
            <a:avLst/>
          </a:prstGeom>
          <a:noFill/>
        </p:spPr>
        <p:txBody>
          <a:bodyPr wrap="square" rtlCol="0">
            <a:spAutoFit/>
          </a:bodyPr>
          <a:lstStyle/>
          <a:p>
            <a:pPr marL="285750" indent="-285750">
              <a:buFont typeface="Wingdings" panose="05000000000000000000" pitchFamily="2" charset="2"/>
              <a:buChar char="§"/>
            </a:pPr>
            <a:r>
              <a:rPr lang="es-MX" sz="2000" dirty="0"/>
              <a:t>En 1824 aparece el </a:t>
            </a:r>
            <a:r>
              <a:rPr lang="es-MX" sz="2000" b="1" u="sng" dirty="0">
                <a:hlinkClick r:id="rId2">
                  <a:extLst>
                    <a:ext uri="{A12FA001-AC4F-418D-AE19-62706E023703}">
                      <ahyp:hlinkClr xmlns:ahyp="http://schemas.microsoft.com/office/drawing/2018/hyperlinkcolor" val="tx"/>
                    </a:ext>
                  </a:extLst>
                </a:hlinkClick>
              </a:rPr>
              <a:t>taumatropo</a:t>
            </a:r>
            <a:r>
              <a:rPr lang="es-MX" sz="2000" b="1" u="sng" dirty="0"/>
              <a:t>.</a:t>
            </a:r>
          </a:p>
          <a:p>
            <a:endParaRPr lang="es-MX" sz="2000" u="sng" dirty="0"/>
          </a:p>
        </p:txBody>
      </p:sp>
      <p:sp>
        <p:nvSpPr>
          <p:cNvPr id="8" name="CuadroTexto 7">
            <a:extLst>
              <a:ext uri="{FF2B5EF4-FFF2-40B4-BE49-F238E27FC236}">
                <a16:creationId xmlns:a16="http://schemas.microsoft.com/office/drawing/2014/main" id="{323F2BD8-F6B0-4E48-B45E-0965D20C110B}"/>
              </a:ext>
            </a:extLst>
          </p:cNvPr>
          <p:cNvSpPr txBox="1"/>
          <p:nvPr/>
        </p:nvSpPr>
        <p:spPr>
          <a:xfrm>
            <a:off x="5950256" y="551721"/>
            <a:ext cx="4712208" cy="1938992"/>
          </a:xfrm>
          <a:prstGeom prst="rect">
            <a:avLst/>
          </a:prstGeom>
          <a:noFill/>
        </p:spPr>
        <p:txBody>
          <a:bodyPr wrap="square" rtlCol="0">
            <a:spAutoFit/>
          </a:bodyPr>
          <a:lstStyle/>
          <a:p>
            <a:pPr marL="285750" indent="-285750">
              <a:buFont typeface="Wingdings" panose="05000000000000000000" pitchFamily="2" charset="2"/>
              <a:buChar char="§"/>
            </a:pPr>
            <a:r>
              <a:rPr lang="es-MX" sz="2000" dirty="0"/>
              <a:t>En 1831 aparece el predecesor del zootropo, </a:t>
            </a:r>
            <a:r>
              <a:rPr lang="es-MX" sz="2000" b="1" dirty="0"/>
              <a:t>el </a:t>
            </a:r>
            <a:r>
              <a:rPr lang="es-MX" sz="2000" b="1" dirty="0" err="1"/>
              <a:t>fenaquitiscopio</a:t>
            </a:r>
            <a:r>
              <a:rPr lang="es-MX" sz="2000" b="1" dirty="0"/>
              <a:t> </a:t>
            </a:r>
            <a:r>
              <a:rPr lang="es-MX" sz="2000" dirty="0"/>
              <a:t>(podría ser hasta un trabalenguas) inventado simultáneamente por </a:t>
            </a:r>
            <a:r>
              <a:rPr lang="es-MX" sz="2000" b="1" u="sng" dirty="0">
                <a:hlinkClick r:id="rId3">
                  <a:extLst>
                    <a:ext uri="{A12FA001-AC4F-418D-AE19-62706E023703}">
                      <ahyp:hlinkClr xmlns:ahyp="http://schemas.microsoft.com/office/drawing/2018/hyperlinkcolor" val="tx"/>
                    </a:ext>
                  </a:extLst>
                </a:hlinkClick>
              </a:rPr>
              <a:t>Joseph </a:t>
            </a:r>
            <a:r>
              <a:rPr lang="es-MX" sz="2000" b="1" u="sng" dirty="0" err="1">
                <a:hlinkClick r:id="rId3">
                  <a:extLst>
                    <a:ext uri="{A12FA001-AC4F-418D-AE19-62706E023703}">
                      <ahyp:hlinkClr xmlns:ahyp="http://schemas.microsoft.com/office/drawing/2018/hyperlinkcolor" val="tx"/>
                    </a:ext>
                  </a:extLst>
                </a:hlinkClick>
              </a:rPr>
              <a:t>Plateau</a:t>
            </a:r>
            <a:r>
              <a:rPr lang="es-MX" sz="2000" b="1" dirty="0"/>
              <a:t> </a:t>
            </a:r>
            <a:r>
              <a:rPr lang="es-MX" sz="2000" dirty="0"/>
              <a:t>y </a:t>
            </a:r>
            <a:r>
              <a:rPr lang="es-MX" sz="2000" b="1" dirty="0" err="1"/>
              <a:t>Simon</a:t>
            </a:r>
            <a:r>
              <a:rPr lang="es-MX" sz="2000" b="1" dirty="0"/>
              <a:t> </a:t>
            </a:r>
            <a:r>
              <a:rPr lang="es-MX" sz="2000" b="1" dirty="0" err="1"/>
              <a:t>von</a:t>
            </a:r>
            <a:r>
              <a:rPr lang="es-MX" sz="2000" b="1" dirty="0"/>
              <a:t> </a:t>
            </a:r>
            <a:r>
              <a:rPr lang="es-MX" sz="2000" b="1" dirty="0" err="1"/>
              <a:t>Stampfer</a:t>
            </a:r>
            <a:r>
              <a:rPr lang="es-MX" sz="2000" dirty="0"/>
              <a:t>. </a:t>
            </a:r>
          </a:p>
        </p:txBody>
      </p:sp>
      <p:pic>
        <p:nvPicPr>
          <p:cNvPr id="4100" name="Picture 4" descr="Resultado de imagen para fenaquistiscopio">
            <a:extLst>
              <a:ext uri="{FF2B5EF4-FFF2-40B4-BE49-F238E27FC236}">
                <a16:creationId xmlns:a16="http://schemas.microsoft.com/office/drawing/2014/main" id="{294A6684-0C40-4FCE-812D-BA44A709C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268" y="2841242"/>
            <a:ext cx="3609186" cy="21930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fenaquistiscopio">
            <a:extLst>
              <a:ext uri="{FF2B5EF4-FFF2-40B4-BE49-F238E27FC236}">
                <a16:creationId xmlns:a16="http://schemas.microsoft.com/office/drawing/2014/main" id="{1BB23CDE-A6E9-42BD-BC05-83A948F398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3295" y="284124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Resultado de imagen para taumatropo gif">
            <a:extLst>
              <a:ext uri="{FF2B5EF4-FFF2-40B4-BE49-F238E27FC236}">
                <a16:creationId xmlns:a16="http://schemas.microsoft.com/office/drawing/2014/main" id="{673330F8-B791-42B2-B764-E0BAF65B4F7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9578" y="2255694"/>
            <a:ext cx="4066911" cy="2884478"/>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95CA2AF0-29B2-38FE-6E63-14644CC1D3AC}"/>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75680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ACFB29A-7BA0-44D4-BBF2-B2C4D84DA18B}"/>
              </a:ext>
            </a:extLst>
          </p:cNvPr>
          <p:cNvSpPr txBox="1"/>
          <p:nvPr/>
        </p:nvSpPr>
        <p:spPr>
          <a:xfrm>
            <a:off x="361854" y="1234587"/>
            <a:ext cx="4108704" cy="2554545"/>
          </a:xfrm>
          <a:prstGeom prst="rect">
            <a:avLst/>
          </a:prstGeom>
          <a:noFill/>
        </p:spPr>
        <p:txBody>
          <a:bodyPr wrap="square" rtlCol="0">
            <a:spAutoFit/>
          </a:bodyPr>
          <a:lstStyle/>
          <a:p>
            <a:r>
              <a:rPr lang="es-MX" sz="2000" dirty="0"/>
              <a:t>El </a:t>
            </a:r>
            <a:r>
              <a:rPr lang="es-MX" sz="2000" b="1" dirty="0" err="1"/>
              <a:t>Flipbook</a:t>
            </a:r>
            <a:r>
              <a:rPr lang="es-MX" sz="2000" dirty="0"/>
              <a:t> inventado por </a:t>
            </a:r>
            <a:r>
              <a:rPr lang="es-MX" sz="2000" i="1" dirty="0"/>
              <a:t>John Barnes </a:t>
            </a:r>
            <a:r>
              <a:rPr lang="es-MX" sz="2000" i="1" dirty="0" err="1"/>
              <a:t>Linnett</a:t>
            </a:r>
            <a:r>
              <a:rPr lang="es-MX" sz="2000" dirty="0"/>
              <a:t> en 1868 es el primer dispositivo que genera la ilusión de movimiento “lineal”, sin necesidad de utilizar complejas máquinas con movimientos circulares. </a:t>
            </a:r>
          </a:p>
          <a:p>
            <a:endParaRPr lang="es-MX" sz="2000" dirty="0"/>
          </a:p>
        </p:txBody>
      </p:sp>
      <p:sp>
        <p:nvSpPr>
          <p:cNvPr id="6" name="Rectángulo 5">
            <a:extLst>
              <a:ext uri="{FF2B5EF4-FFF2-40B4-BE49-F238E27FC236}">
                <a16:creationId xmlns:a16="http://schemas.microsoft.com/office/drawing/2014/main" id="{CC09B33A-0159-4D10-BC7D-26CC89D18B87}"/>
              </a:ext>
            </a:extLst>
          </p:cNvPr>
          <p:cNvSpPr/>
          <p:nvPr/>
        </p:nvSpPr>
        <p:spPr>
          <a:xfrm>
            <a:off x="4710764" y="723174"/>
            <a:ext cx="3687512" cy="1938992"/>
          </a:xfrm>
          <a:prstGeom prst="rect">
            <a:avLst/>
          </a:prstGeom>
        </p:spPr>
        <p:txBody>
          <a:bodyPr wrap="square">
            <a:spAutoFit/>
          </a:bodyPr>
          <a:lstStyle/>
          <a:p>
            <a:pPr marL="285750" indent="-285750">
              <a:buFont typeface="Wingdings" panose="05000000000000000000" pitchFamily="2" charset="2"/>
              <a:buChar char="§"/>
            </a:pPr>
            <a:r>
              <a:rPr lang="es-MX" sz="2000" dirty="0"/>
              <a:t>Para 1877 el científico francés </a:t>
            </a:r>
            <a:r>
              <a:rPr lang="es-MX" sz="2000" b="1" u="sng" dirty="0"/>
              <a:t>Charles-Émile Reynaud</a:t>
            </a:r>
            <a:r>
              <a:rPr lang="es-MX" sz="2000" dirty="0"/>
              <a:t> crea el </a:t>
            </a:r>
            <a:r>
              <a:rPr lang="es-MX" sz="2000" b="1" u="sng" dirty="0" err="1">
                <a:hlinkClick r:id="rId2">
                  <a:extLst>
                    <a:ext uri="{A12FA001-AC4F-418D-AE19-62706E023703}">
                      <ahyp:hlinkClr xmlns:ahyp="http://schemas.microsoft.com/office/drawing/2018/hyperlinkcolor" val="tx"/>
                    </a:ext>
                  </a:extLst>
                </a:hlinkClick>
              </a:rPr>
              <a:t>praxinoscopio</a:t>
            </a:r>
            <a:r>
              <a:rPr lang="es-MX" sz="2000" dirty="0"/>
              <a:t> que vendría siendo casi lo mismo que el zootropo.</a:t>
            </a:r>
          </a:p>
        </p:txBody>
      </p:sp>
      <p:pic>
        <p:nvPicPr>
          <p:cNvPr id="2052" name="Picture 4">
            <a:extLst>
              <a:ext uri="{FF2B5EF4-FFF2-40B4-BE49-F238E27FC236}">
                <a16:creationId xmlns:a16="http://schemas.microsoft.com/office/drawing/2014/main" id="{02ACFC9C-F55D-4C5D-A773-EA624E21BA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016" y="3634049"/>
            <a:ext cx="3937568" cy="1752749"/>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AC08C57-3ADD-40B4-B703-5439CFCB2B2D}"/>
              </a:ext>
            </a:extLst>
          </p:cNvPr>
          <p:cNvSpPr txBox="1"/>
          <p:nvPr/>
        </p:nvSpPr>
        <p:spPr>
          <a:xfrm>
            <a:off x="8542537" y="615452"/>
            <a:ext cx="3486705" cy="923330"/>
          </a:xfrm>
          <a:prstGeom prst="rect">
            <a:avLst/>
          </a:prstGeom>
          <a:noFill/>
        </p:spPr>
        <p:txBody>
          <a:bodyPr wrap="square">
            <a:spAutoFit/>
          </a:bodyPr>
          <a:lstStyle/>
          <a:p>
            <a:r>
              <a:rPr lang="es-MX" sz="1800" dirty="0" err="1"/>
              <a:t>Winsow</a:t>
            </a:r>
            <a:r>
              <a:rPr lang="es-MX" sz="1800" dirty="0"/>
              <a:t> </a:t>
            </a:r>
            <a:r>
              <a:rPr lang="es-MX" sz="1800" dirty="0" err="1"/>
              <a:t>McCay</a:t>
            </a:r>
            <a:r>
              <a:rPr lang="es-MX" sz="1800" dirty="0"/>
              <a:t> </a:t>
            </a:r>
            <a:r>
              <a:rPr lang="es-MX" dirty="0"/>
              <a:t>en</a:t>
            </a:r>
            <a:r>
              <a:rPr lang="es-MX" sz="1800" dirty="0"/>
              <a:t>1914 realizo la animación llamada </a:t>
            </a:r>
            <a:r>
              <a:rPr lang="es-MX" sz="1800" u="sng" dirty="0" err="1"/>
              <a:t>Gertie</a:t>
            </a:r>
            <a:r>
              <a:rPr lang="es-MX" sz="1800" u="sng" dirty="0"/>
              <a:t> el dinosaurio.</a:t>
            </a:r>
            <a:endParaRPr lang="es-MX" sz="1800" dirty="0"/>
          </a:p>
        </p:txBody>
      </p:sp>
      <p:pic>
        <p:nvPicPr>
          <p:cNvPr id="12" name="Picture 4" descr="Imagen relacionada">
            <a:extLst>
              <a:ext uri="{FF2B5EF4-FFF2-40B4-BE49-F238E27FC236}">
                <a16:creationId xmlns:a16="http://schemas.microsoft.com/office/drawing/2014/main" id="{1F31555D-960C-4C5A-A33B-DA5120ACF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3293" y="1923741"/>
            <a:ext cx="3655641" cy="34206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praxinoscopio gif">
            <a:extLst>
              <a:ext uri="{FF2B5EF4-FFF2-40B4-BE49-F238E27FC236}">
                <a16:creationId xmlns:a16="http://schemas.microsoft.com/office/drawing/2014/main" id="{94586AF9-FAA7-467F-804F-A797CF48D61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48396" y="3013043"/>
            <a:ext cx="3344691" cy="2482882"/>
          </a:xfrm>
          <a:prstGeom prst="rect">
            <a:avLst/>
          </a:prstGeom>
          <a:noFill/>
          <a:extLst>
            <a:ext uri="{909E8E84-426E-40DD-AFC4-6F175D3DCCD1}">
              <a14:hiddenFill xmlns:a14="http://schemas.microsoft.com/office/drawing/2010/main">
                <a:solidFill>
                  <a:srgbClr val="FFFFFF"/>
                </a:solidFill>
              </a14:hiddenFill>
            </a:ext>
          </a:extLst>
        </p:spPr>
      </p:pic>
      <p:sp>
        <p:nvSpPr>
          <p:cNvPr id="8" name="Subtítulo 2">
            <a:extLst>
              <a:ext uri="{FF2B5EF4-FFF2-40B4-BE49-F238E27FC236}">
                <a16:creationId xmlns:a16="http://schemas.microsoft.com/office/drawing/2014/main" id="{7019CA5A-910D-E4A3-4015-147219926772}"/>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03771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F9B49-9FE0-43C9-8B1B-15D2D10ABE80}"/>
              </a:ext>
            </a:extLst>
          </p:cNvPr>
          <p:cNvSpPr>
            <a:spLocks noGrp="1"/>
          </p:cNvSpPr>
          <p:nvPr>
            <p:ph type="title"/>
          </p:nvPr>
        </p:nvSpPr>
        <p:spPr>
          <a:xfrm>
            <a:off x="3028950" y="865088"/>
            <a:ext cx="6229350" cy="716755"/>
          </a:xfrm>
        </p:spPr>
        <p:txBody>
          <a:bodyPr>
            <a:normAutofit fontScale="90000"/>
          </a:bodyPr>
          <a:lstStyle/>
          <a:p>
            <a:pPr algn="ctr"/>
            <a:r>
              <a:rPr lang="es-MX" dirty="0"/>
              <a:t>¿qué es la animación tradicional?</a:t>
            </a:r>
          </a:p>
        </p:txBody>
      </p:sp>
      <p:sp>
        <p:nvSpPr>
          <p:cNvPr id="3" name="Marcador de contenido 2">
            <a:extLst>
              <a:ext uri="{FF2B5EF4-FFF2-40B4-BE49-F238E27FC236}">
                <a16:creationId xmlns:a16="http://schemas.microsoft.com/office/drawing/2014/main" id="{3A87B472-848D-4EE3-B3C6-B4421CED1984}"/>
              </a:ext>
            </a:extLst>
          </p:cNvPr>
          <p:cNvSpPr>
            <a:spLocks noGrp="1"/>
          </p:cNvSpPr>
          <p:nvPr>
            <p:ph idx="1"/>
          </p:nvPr>
        </p:nvSpPr>
        <p:spPr>
          <a:xfrm>
            <a:off x="581193" y="2180496"/>
            <a:ext cx="4685752" cy="3678303"/>
          </a:xfrm>
          <a:ln>
            <a:solidFill>
              <a:schemeClr val="accent2"/>
            </a:solidFill>
          </a:ln>
        </p:spPr>
        <p:txBody>
          <a:bodyPr>
            <a:normAutofit fontScale="92500"/>
          </a:bodyPr>
          <a:lstStyle/>
          <a:p>
            <a:r>
              <a:rPr lang="es-MX" sz="2400" dirty="0">
                <a:solidFill>
                  <a:schemeClr val="tx1"/>
                </a:solidFill>
                <a:latin typeface="+mj-lt"/>
                <a:cs typeface="Arial" panose="020B0604020202020204" pitchFamily="34" charset="0"/>
              </a:rPr>
              <a:t>Es aquella en la que cada fotograma se dibuja individualmente, uno a uno  y 24 por segundo , generando así la representación del movimiento. </a:t>
            </a:r>
          </a:p>
          <a:p>
            <a:r>
              <a:rPr lang="es-MX" sz="2400" dirty="0">
                <a:solidFill>
                  <a:schemeClr val="tx1"/>
                </a:solidFill>
                <a:latin typeface="+mj-lt"/>
                <a:cs typeface="Arial" panose="020B0604020202020204" pitchFamily="34" charset="0"/>
              </a:rPr>
              <a:t>Los personajes y escenarios poseen solo 2 dimensiones X y </a:t>
            </a:r>
            <a:r>
              <a:rPr lang="es-MX" sz="2400" dirty="0" err="1">
                <a:solidFill>
                  <a:schemeClr val="tx1"/>
                </a:solidFill>
                <a:latin typeface="+mj-lt"/>
                <a:cs typeface="Arial" panose="020B0604020202020204" pitchFamily="34" charset="0"/>
              </a:rPr>
              <a:t>Y</a:t>
            </a:r>
            <a:r>
              <a:rPr lang="es-MX" sz="2400" dirty="0">
                <a:solidFill>
                  <a:schemeClr val="tx1"/>
                </a:solidFill>
                <a:latin typeface="+mj-lt"/>
                <a:cs typeface="Arial" panose="020B0604020202020204" pitchFamily="34" charset="0"/>
              </a:rPr>
              <a:t>, la sensación de profundidad se logra a partir del manejo de la perspectiva, el color, etc.</a:t>
            </a:r>
          </a:p>
        </p:txBody>
      </p:sp>
      <p:pic>
        <p:nvPicPr>
          <p:cNvPr id="1028" name="Picture 4" descr="Imagen relacionada">
            <a:extLst>
              <a:ext uri="{FF2B5EF4-FFF2-40B4-BE49-F238E27FC236}">
                <a16:creationId xmlns:a16="http://schemas.microsoft.com/office/drawing/2014/main" id="{21271636-5FEA-4369-B875-CA6F3BBF8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128" y="1869554"/>
            <a:ext cx="3544852" cy="31188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para fotograma">
            <a:extLst>
              <a:ext uri="{FF2B5EF4-FFF2-40B4-BE49-F238E27FC236}">
                <a16:creationId xmlns:a16="http://schemas.microsoft.com/office/drawing/2014/main" id="{B58BB6E4-FAF2-4469-B070-F1E2BC190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83349">
            <a:off x="6080571" y="4323414"/>
            <a:ext cx="2371725" cy="1933575"/>
          </a:xfrm>
          <a:prstGeom prst="rect">
            <a:avLst/>
          </a:prstGeom>
          <a:noFill/>
          <a:extLst>
            <a:ext uri="{909E8E84-426E-40DD-AFC4-6F175D3DCCD1}">
              <a14:hiddenFill xmlns:a14="http://schemas.microsoft.com/office/drawing/2010/main">
                <a:solidFill>
                  <a:srgbClr val="FFFFFF"/>
                </a:solidFill>
              </a14:hiddenFill>
            </a:ext>
          </a:extLst>
        </p:spPr>
      </p:pic>
      <p:sp>
        <p:nvSpPr>
          <p:cNvPr id="6" name="Subtítulo 2">
            <a:extLst>
              <a:ext uri="{FF2B5EF4-FFF2-40B4-BE49-F238E27FC236}">
                <a16:creationId xmlns:a16="http://schemas.microsoft.com/office/drawing/2014/main" id="{77F5675E-8E3F-930E-FCED-3D2FFA8C2462}"/>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159129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8A6E7-C4A3-4D02-A7DE-CC67C56F383E}"/>
              </a:ext>
            </a:extLst>
          </p:cNvPr>
          <p:cNvSpPr>
            <a:spLocks noGrp="1"/>
          </p:cNvSpPr>
          <p:nvPr>
            <p:ph type="title"/>
          </p:nvPr>
        </p:nvSpPr>
        <p:spPr/>
        <p:txBody>
          <a:bodyPr/>
          <a:lstStyle/>
          <a:p>
            <a:r>
              <a:rPr lang="es-MX" dirty="0"/>
              <a:t>PROCESO DE LA ANIMACIÓN TRADICIONAL</a:t>
            </a:r>
          </a:p>
        </p:txBody>
      </p:sp>
      <p:sp>
        <p:nvSpPr>
          <p:cNvPr id="4" name="CuadroTexto 3">
            <a:extLst>
              <a:ext uri="{FF2B5EF4-FFF2-40B4-BE49-F238E27FC236}">
                <a16:creationId xmlns:a16="http://schemas.microsoft.com/office/drawing/2014/main" id="{53432BA5-E1CF-4FB1-ADDF-A4E3F4AA57B6}"/>
              </a:ext>
            </a:extLst>
          </p:cNvPr>
          <p:cNvSpPr txBox="1"/>
          <p:nvPr/>
        </p:nvSpPr>
        <p:spPr>
          <a:xfrm>
            <a:off x="573701" y="2704347"/>
            <a:ext cx="5640667" cy="2862322"/>
          </a:xfrm>
          <a:prstGeom prst="rect">
            <a:avLst/>
          </a:prstGeom>
          <a:noFill/>
        </p:spPr>
        <p:txBody>
          <a:bodyPr wrap="square" rtlCol="0">
            <a:spAutoFit/>
          </a:bodyPr>
          <a:lstStyle/>
          <a:p>
            <a:r>
              <a:rPr lang="es-MX" sz="2000" dirty="0"/>
              <a:t>Existen una multitud de tareas previas antes de comenzar una </a:t>
            </a:r>
            <a:r>
              <a:rPr lang="es-MX" sz="2000" b="1" dirty="0"/>
              <a:t>producción de animación. </a:t>
            </a:r>
            <a:r>
              <a:rPr lang="es-MX" sz="2000" u="sng" dirty="0">
                <a:hlinkClick r:id="rId2">
                  <a:extLst>
                    <a:ext uri="{A12FA001-AC4F-418D-AE19-62706E023703}">
                      <ahyp:hlinkClr xmlns:ahyp="http://schemas.microsoft.com/office/drawing/2018/hyperlinkcolor" val="tx"/>
                    </a:ext>
                  </a:extLst>
                </a:hlinkClick>
              </a:rPr>
              <a:t>Biblia de animación</a:t>
            </a:r>
            <a:r>
              <a:rPr lang="es-MX" sz="2000" dirty="0"/>
              <a:t>, </a:t>
            </a:r>
            <a:r>
              <a:rPr lang="es-MX" sz="2000" dirty="0" err="1"/>
              <a:t>guión</a:t>
            </a:r>
            <a:r>
              <a:rPr lang="es-MX" sz="2000" dirty="0"/>
              <a:t>, storyboard, </a:t>
            </a:r>
            <a:r>
              <a:rPr lang="es-MX" sz="2000" u="sng" dirty="0">
                <a:hlinkClick r:id="rId3">
                  <a:extLst>
                    <a:ext uri="{A12FA001-AC4F-418D-AE19-62706E023703}">
                      <ahyp:hlinkClr xmlns:ahyp="http://schemas.microsoft.com/office/drawing/2018/hyperlinkcolor" val="tx"/>
                    </a:ext>
                  </a:extLst>
                </a:hlinkClick>
              </a:rPr>
              <a:t>diseño de personajes</a:t>
            </a:r>
            <a:r>
              <a:rPr lang="es-MX" sz="2000" dirty="0"/>
              <a:t>, </a:t>
            </a:r>
            <a:r>
              <a:rPr lang="es-MX" sz="2000" u="sng" dirty="0">
                <a:hlinkClick r:id="rId4">
                  <a:extLst>
                    <a:ext uri="{A12FA001-AC4F-418D-AE19-62706E023703}">
                      <ahyp:hlinkClr xmlns:ahyp="http://schemas.microsoft.com/office/drawing/2018/hyperlinkcolor" val="tx"/>
                    </a:ext>
                  </a:extLst>
                </a:hlinkClick>
              </a:rPr>
              <a:t>hojas de modelo (</a:t>
            </a:r>
            <a:r>
              <a:rPr lang="es-MX" sz="2000" u="sng" dirty="0" err="1">
                <a:hlinkClick r:id="rId4">
                  <a:extLst>
                    <a:ext uri="{A12FA001-AC4F-418D-AE19-62706E023703}">
                      <ahyp:hlinkClr xmlns:ahyp="http://schemas.microsoft.com/office/drawing/2018/hyperlinkcolor" val="tx"/>
                    </a:ext>
                  </a:extLst>
                </a:hlinkClick>
              </a:rPr>
              <a:t>model</a:t>
            </a:r>
            <a:r>
              <a:rPr lang="es-MX" sz="2000" u="sng" dirty="0">
                <a:hlinkClick r:id="rId4">
                  <a:extLst>
                    <a:ext uri="{A12FA001-AC4F-418D-AE19-62706E023703}">
                      <ahyp:hlinkClr xmlns:ahyp="http://schemas.microsoft.com/office/drawing/2018/hyperlinkcolor" val="tx"/>
                    </a:ext>
                  </a:extLst>
                </a:hlinkClick>
              </a:rPr>
              <a:t> </a:t>
            </a:r>
            <a:r>
              <a:rPr lang="es-MX" sz="2000" u="sng" dirty="0" err="1">
                <a:hlinkClick r:id="rId4">
                  <a:extLst>
                    <a:ext uri="{A12FA001-AC4F-418D-AE19-62706E023703}">
                      <ahyp:hlinkClr xmlns:ahyp="http://schemas.microsoft.com/office/drawing/2018/hyperlinkcolor" val="tx"/>
                    </a:ext>
                  </a:extLst>
                </a:hlinkClick>
              </a:rPr>
              <a:t>sheets</a:t>
            </a:r>
            <a:r>
              <a:rPr lang="es-MX" sz="2000" u="sng" dirty="0">
                <a:hlinkClick r:id="rId4">
                  <a:extLst>
                    <a:ext uri="{A12FA001-AC4F-418D-AE19-62706E023703}">
                      <ahyp:hlinkClr xmlns:ahyp="http://schemas.microsoft.com/office/drawing/2018/hyperlinkcolor" val="tx"/>
                    </a:ext>
                  </a:extLst>
                </a:hlinkClick>
              </a:rPr>
              <a:t>)</a:t>
            </a:r>
            <a:r>
              <a:rPr lang="es-MX" sz="2000" dirty="0"/>
              <a:t>, look </a:t>
            </a:r>
            <a:r>
              <a:rPr lang="es-MX" sz="2000" dirty="0" err="1"/>
              <a:t>development</a:t>
            </a:r>
            <a:r>
              <a:rPr lang="es-MX" sz="2000" dirty="0"/>
              <a:t>, color script, Matte </a:t>
            </a:r>
            <a:r>
              <a:rPr lang="es-MX" sz="2000" dirty="0" err="1"/>
              <a:t>painting</a:t>
            </a:r>
            <a:r>
              <a:rPr lang="es-MX" sz="2000" dirty="0"/>
              <a:t>, etc. Todas ellas se engloban dentro del marco del Desarrollo Visual, y definen la historia y el aspecto visual que va tener la película. </a:t>
            </a:r>
          </a:p>
        </p:txBody>
      </p:sp>
      <p:pic>
        <p:nvPicPr>
          <p:cNvPr id="6" name="Picture 6" descr="Resultado de imagen para traditional animation process">
            <a:extLst>
              <a:ext uri="{FF2B5EF4-FFF2-40B4-BE49-F238E27FC236}">
                <a16:creationId xmlns:a16="http://schemas.microsoft.com/office/drawing/2014/main" id="{12A50CA3-E8B8-4FE0-A171-821756DBDF8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390945" y="2160774"/>
            <a:ext cx="3066949" cy="4075430"/>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0179740E-46D5-3E5F-77C5-8D32EFACB9F5}"/>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346016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proceso de animacion tradicional">
            <a:extLst>
              <a:ext uri="{FF2B5EF4-FFF2-40B4-BE49-F238E27FC236}">
                <a16:creationId xmlns:a16="http://schemas.microsoft.com/office/drawing/2014/main" id="{986B4DBD-17D6-43F8-9DA9-88DFC85C84D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r="1720" b="4"/>
          <a:stretch/>
        </p:blipFill>
        <p:spPr bwMode="auto">
          <a:xfrm>
            <a:off x="1271223" y="1116345"/>
            <a:ext cx="4825148" cy="386617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33D6ECE1-287F-4722-93F7-97BC5DD43D9A}"/>
              </a:ext>
            </a:extLst>
          </p:cNvPr>
          <p:cNvSpPr>
            <a:spLocks noGrp="1"/>
          </p:cNvSpPr>
          <p:nvPr>
            <p:ph type="body" sz="half" idx="2"/>
          </p:nvPr>
        </p:nvSpPr>
        <p:spPr>
          <a:xfrm>
            <a:off x="7072166" y="1317035"/>
            <a:ext cx="4610848" cy="3866171"/>
          </a:xfrm>
        </p:spPr>
        <p:txBody>
          <a:bodyPr vert="horz" lIns="91440" tIns="45720" rIns="91440" bIns="45720" rtlCol="0" anchor="t">
            <a:normAutofit/>
          </a:bodyPr>
          <a:lstStyle/>
          <a:p>
            <a:pPr marL="342900" indent="-228600">
              <a:lnSpc>
                <a:spcPct val="110000"/>
              </a:lnSpc>
              <a:buFont typeface="Arial" panose="020B0604020202020204" pitchFamily="34" charset="0"/>
              <a:buChar char="•"/>
            </a:pPr>
            <a:r>
              <a:rPr lang="en-US" kern="1200" dirty="0" err="1">
                <a:solidFill>
                  <a:schemeClr val="tx1"/>
                </a:solidFill>
                <a:effectLst/>
                <a:latin typeface="+mn-lt"/>
                <a:ea typeface="+mn-ea"/>
                <a:cs typeface="+mn-cs"/>
              </a:rPr>
              <a:t>Animática</a:t>
            </a:r>
            <a:r>
              <a:rPr lang="en-US" kern="1200" dirty="0">
                <a:solidFill>
                  <a:schemeClr val="tx1"/>
                </a:solidFill>
                <a:effectLst/>
                <a:latin typeface="+mn-lt"/>
                <a:ea typeface="+mn-ea"/>
                <a:cs typeface="+mn-cs"/>
              </a:rPr>
              <a:t> (Storyboard)</a:t>
            </a:r>
          </a:p>
          <a:p>
            <a:pPr marL="342900" indent="-228600">
              <a:lnSpc>
                <a:spcPct val="110000"/>
              </a:lnSpc>
              <a:buFont typeface="Arial" panose="020B0604020202020204" pitchFamily="34" charset="0"/>
              <a:buChar char="•"/>
            </a:pPr>
            <a:r>
              <a:rPr lang="en-US" kern="1200" dirty="0">
                <a:solidFill>
                  <a:schemeClr val="tx1"/>
                </a:solidFill>
                <a:effectLst/>
                <a:latin typeface="+mn-lt"/>
                <a:ea typeface="+mn-ea"/>
                <a:cs typeface="+mn-cs"/>
              </a:rPr>
              <a:t>Layout (</a:t>
            </a:r>
            <a:r>
              <a:rPr lang="en-US" kern="1200" dirty="0" err="1">
                <a:solidFill>
                  <a:schemeClr val="tx1"/>
                </a:solidFill>
                <a:effectLst/>
                <a:latin typeface="+mn-lt"/>
                <a:ea typeface="+mn-ea"/>
                <a:cs typeface="+mn-cs"/>
              </a:rPr>
              <a:t>Principales</a:t>
            </a:r>
            <a:r>
              <a:rPr lang="en-US" kern="1200" dirty="0">
                <a:solidFill>
                  <a:schemeClr val="tx1"/>
                </a:solidFill>
                <a:effectLst/>
                <a:latin typeface="+mn-lt"/>
                <a:ea typeface="+mn-ea"/>
                <a:cs typeface="+mn-cs"/>
              </a:rPr>
              <a:t> </a:t>
            </a:r>
            <a:r>
              <a:rPr lang="en-US" kern="1200" dirty="0" err="1">
                <a:solidFill>
                  <a:schemeClr val="tx1"/>
                </a:solidFill>
                <a:effectLst/>
                <a:latin typeface="+mn-lt"/>
                <a:ea typeface="+mn-ea"/>
                <a:cs typeface="+mn-cs"/>
              </a:rPr>
              <a:t>acciones</a:t>
            </a:r>
            <a:r>
              <a:rPr lang="en-US" kern="1200" dirty="0">
                <a:solidFill>
                  <a:schemeClr val="tx1"/>
                </a:solidFill>
                <a:effectLst/>
                <a:latin typeface="+mn-lt"/>
                <a:ea typeface="+mn-ea"/>
                <a:cs typeface="+mn-cs"/>
              </a:rPr>
              <a:t> y </a:t>
            </a:r>
            <a:r>
              <a:rPr lang="en-US" kern="1200" dirty="0" err="1">
                <a:solidFill>
                  <a:schemeClr val="tx1"/>
                </a:solidFill>
                <a:effectLst/>
                <a:latin typeface="+mn-lt"/>
                <a:ea typeface="+mn-ea"/>
                <a:cs typeface="+mn-cs"/>
              </a:rPr>
              <a:t>posiciones</a:t>
            </a:r>
            <a:r>
              <a:rPr lang="en-US" kern="1200" dirty="0">
                <a:solidFill>
                  <a:schemeClr val="tx1"/>
                </a:solidFill>
                <a:effectLst/>
                <a:latin typeface="+mn-lt"/>
                <a:ea typeface="+mn-ea"/>
                <a:cs typeface="+mn-cs"/>
              </a:rPr>
              <a:t>)</a:t>
            </a:r>
          </a:p>
          <a:p>
            <a:pPr marL="342900" indent="-228600">
              <a:lnSpc>
                <a:spcPct val="110000"/>
              </a:lnSpc>
              <a:buFont typeface="Arial" panose="020B0604020202020204" pitchFamily="34" charset="0"/>
              <a:buChar char="•"/>
            </a:pPr>
            <a:r>
              <a:rPr lang="en-US" kern="1200" dirty="0">
                <a:solidFill>
                  <a:schemeClr val="tx1"/>
                </a:solidFill>
                <a:effectLst/>
                <a:latin typeface="+mn-lt"/>
                <a:ea typeface="+mn-ea"/>
                <a:cs typeface="+mn-cs"/>
              </a:rPr>
              <a:t>Rough (</a:t>
            </a:r>
            <a:r>
              <a:rPr lang="en-US" kern="1200" dirty="0" err="1">
                <a:solidFill>
                  <a:schemeClr val="tx1"/>
                </a:solidFill>
                <a:effectLst/>
                <a:latin typeface="+mn-lt"/>
                <a:ea typeface="+mn-ea"/>
                <a:cs typeface="+mn-cs"/>
              </a:rPr>
              <a:t>Fotogramas</a:t>
            </a:r>
            <a:r>
              <a:rPr lang="en-US" kern="1200" dirty="0">
                <a:solidFill>
                  <a:schemeClr val="tx1"/>
                </a:solidFill>
                <a:effectLst/>
                <a:latin typeface="+mn-lt"/>
                <a:ea typeface="+mn-ea"/>
                <a:cs typeface="+mn-cs"/>
              </a:rPr>
              <a:t> </a:t>
            </a:r>
            <a:r>
              <a:rPr lang="en-US" kern="1200" dirty="0" err="1">
                <a:solidFill>
                  <a:schemeClr val="tx1"/>
                </a:solidFill>
                <a:effectLst/>
                <a:latin typeface="+mn-lt"/>
                <a:ea typeface="+mn-ea"/>
                <a:cs typeface="+mn-cs"/>
              </a:rPr>
              <a:t>necesarios</a:t>
            </a:r>
            <a:r>
              <a:rPr lang="en-US" kern="1200" dirty="0">
                <a:solidFill>
                  <a:schemeClr val="tx1"/>
                </a:solidFill>
                <a:effectLst/>
                <a:latin typeface="+mn-lt"/>
                <a:ea typeface="+mn-ea"/>
                <a:cs typeface="+mn-cs"/>
              </a:rPr>
              <a:t>)</a:t>
            </a:r>
          </a:p>
          <a:p>
            <a:pPr marL="342900" indent="-228600">
              <a:lnSpc>
                <a:spcPct val="110000"/>
              </a:lnSpc>
              <a:buFont typeface="Arial" panose="020B0604020202020204" pitchFamily="34" charset="0"/>
              <a:buChar char="•"/>
            </a:pPr>
            <a:r>
              <a:rPr lang="en-US" kern="1200" dirty="0">
                <a:solidFill>
                  <a:schemeClr val="tx1"/>
                </a:solidFill>
                <a:effectLst/>
                <a:latin typeface="+mn-lt"/>
                <a:ea typeface="+mn-ea"/>
                <a:cs typeface="+mn-cs"/>
              </a:rPr>
              <a:t>Tie Down (</a:t>
            </a:r>
            <a:r>
              <a:rPr lang="en-US" kern="1200" dirty="0" err="1">
                <a:solidFill>
                  <a:schemeClr val="tx1"/>
                </a:solidFill>
                <a:effectLst/>
                <a:latin typeface="+mn-lt"/>
                <a:ea typeface="+mn-ea"/>
                <a:cs typeface="+mn-cs"/>
              </a:rPr>
              <a:t>Dibujos</a:t>
            </a:r>
            <a:r>
              <a:rPr lang="en-US" kern="1200" dirty="0">
                <a:solidFill>
                  <a:schemeClr val="tx1"/>
                </a:solidFill>
                <a:effectLst/>
                <a:latin typeface="+mn-lt"/>
                <a:ea typeface="+mn-ea"/>
                <a:cs typeface="+mn-cs"/>
              </a:rPr>
              <a:t> </a:t>
            </a:r>
            <a:r>
              <a:rPr lang="en-US" kern="1200" dirty="0" err="1">
                <a:solidFill>
                  <a:schemeClr val="tx1"/>
                </a:solidFill>
                <a:effectLst/>
                <a:latin typeface="+mn-lt"/>
                <a:ea typeface="+mn-ea"/>
                <a:cs typeface="+mn-cs"/>
              </a:rPr>
              <a:t>más</a:t>
            </a:r>
            <a:r>
              <a:rPr lang="en-US" kern="1200" dirty="0">
                <a:solidFill>
                  <a:schemeClr val="tx1"/>
                </a:solidFill>
                <a:effectLst/>
                <a:latin typeface="+mn-lt"/>
                <a:ea typeface="+mn-ea"/>
                <a:cs typeface="+mn-cs"/>
              </a:rPr>
              <a:t> </a:t>
            </a:r>
            <a:r>
              <a:rPr lang="en-US" kern="1200" dirty="0" err="1">
                <a:solidFill>
                  <a:schemeClr val="tx1"/>
                </a:solidFill>
                <a:effectLst/>
                <a:latin typeface="+mn-lt"/>
                <a:ea typeface="+mn-ea"/>
                <a:cs typeface="+mn-cs"/>
              </a:rPr>
              <a:t>definidos</a:t>
            </a:r>
            <a:r>
              <a:rPr lang="en-US" kern="1200" dirty="0">
                <a:solidFill>
                  <a:schemeClr val="tx1"/>
                </a:solidFill>
                <a:effectLst/>
                <a:latin typeface="+mn-lt"/>
                <a:ea typeface="+mn-ea"/>
                <a:cs typeface="+mn-cs"/>
              </a:rPr>
              <a:t>)</a:t>
            </a:r>
          </a:p>
          <a:p>
            <a:pPr marL="342900" indent="-228600">
              <a:lnSpc>
                <a:spcPct val="110000"/>
              </a:lnSpc>
              <a:buFont typeface="Arial" panose="020B0604020202020204" pitchFamily="34" charset="0"/>
              <a:buChar char="•"/>
            </a:pPr>
            <a:r>
              <a:rPr lang="en-US" kern="1200" dirty="0">
                <a:solidFill>
                  <a:schemeClr val="tx1"/>
                </a:solidFill>
                <a:effectLst/>
                <a:latin typeface="+mn-lt"/>
                <a:ea typeface="+mn-ea"/>
                <a:cs typeface="+mn-cs"/>
              </a:rPr>
              <a:t>Clean Up (</a:t>
            </a:r>
            <a:r>
              <a:rPr lang="en-US" kern="1200" dirty="0" err="1">
                <a:solidFill>
                  <a:schemeClr val="tx1"/>
                </a:solidFill>
                <a:effectLst/>
                <a:latin typeface="+mn-lt"/>
                <a:ea typeface="+mn-ea"/>
                <a:cs typeface="+mn-cs"/>
              </a:rPr>
              <a:t>Limpieza</a:t>
            </a:r>
            <a:r>
              <a:rPr lang="en-US" kern="1200" dirty="0">
                <a:solidFill>
                  <a:schemeClr val="tx1"/>
                </a:solidFill>
                <a:effectLst/>
                <a:latin typeface="+mn-lt"/>
                <a:ea typeface="+mn-ea"/>
                <a:cs typeface="+mn-cs"/>
              </a:rPr>
              <a:t> del </a:t>
            </a:r>
            <a:r>
              <a:rPr lang="en-US" kern="1200" dirty="0" err="1">
                <a:solidFill>
                  <a:schemeClr val="tx1"/>
                </a:solidFill>
                <a:effectLst/>
                <a:latin typeface="+mn-lt"/>
                <a:ea typeface="+mn-ea"/>
                <a:cs typeface="+mn-cs"/>
              </a:rPr>
              <a:t>bosquejo</a:t>
            </a:r>
            <a:r>
              <a:rPr lang="en-US" kern="1200" dirty="0">
                <a:solidFill>
                  <a:schemeClr val="tx1"/>
                </a:solidFill>
                <a:effectLst/>
                <a:latin typeface="+mn-lt"/>
                <a:ea typeface="+mn-ea"/>
                <a:cs typeface="+mn-cs"/>
              </a:rPr>
              <a:t>)</a:t>
            </a:r>
          </a:p>
          <a:p>
            <a:pPr marL="342900" indent="-228600">
              <a:lnSpc>
                <a:spcPct val="110000"/>
              </a:lnSpc>
              <a:buFont typeface="Arial" panose="020B0604020202020204" pitchFamily="34" charset="0"/>
              <a:buChar char="•"/>
            </a:pPr>
            <a:r>
              <a:rPr lang="en-US" kern="1200" dirty="0">
                <a:solidFill>
                  <a:schemeClr val="tx1"/>
                </a:solidFill>
                <a:effectLst/>
                <a:latin typeface="+mn-lt"/>
                <a:ea typeface="+mn-ea"/>
                <a:cs typeface="+mn-cs"/>
              </a:rPr>
              <a:t>Color</a:t>
            </a:r>
          </a:p>
          <a:p>
            <a:pPr marL="342900" indent="-228600">
              <a:lnSpc>
                <a:spcPct val="110000"/>
              </a:lnSpc>
              <a:buFont typeface="Arial" panose="020B0604020202020204" pitchFamily="34" charset="0"/>
              <a:buChar char="•"/>
            </a:pPr>
            <a:r>
              <a:rPr lang="en-US" kern="1200" dirty="0" err="1">
                <a:solidFill>
                  <a:schemeClr val="tx1"/>
                </a:solidFill>
                <a:effectLst/>
                <a:latin typeface="+mn-lt"/>
                <a:ea typeface="+mn-ea"/>
                <a:cs typeface="+mn-cs"/>
              </a:rPr>
              <a:t>Fotografiado</a:t>
            </a:r>
            <a:r>
              <a:rPr lang="en-US" kern="1200" dirty="0">
                <a:solidFill>
                  <a:schemeClr val="tx1"/>
                </a:solidFill>
                <a:effectLst/>
                <a:latin typeface="+mn-lt"/>
                <a:ea typeface="+mn-ea"/>
                <a:cs typeface="+mn-cs"/>
              </a:rPr>
              <a:t> / </a:t>
            </a:r>
            <a:r>
              <a:rPr lang="en-US" kern="1200" dirty="0" err="1">
                <a:solidFill>
                  <a:schemeClr val="tx1"/>
                </a:solidFill>
                <a:effectLst/>
                <a:latin typeface="+mn-lt"/>
                <a:ea typeface="+mn-ea"/>
                <a:cs typeface="+mn-cs"/>
              </a:rPr>
              <a:t>Escaneo</a:t>
            </a:r>
            <a:endParaRPr lang="en-US" kern="1200" dirty="0">
              <a:solidFill>
                <a:schemeClr val="tx1"/>
              </a:solidFill>
              <a:effectLst/>
              <a:latin typeface="+mn-lt"/>
              <a:ea typeface="+mn-ea"/>
              <a:cs typeface="+mn-cs"/>
            </a:endParaRPr>
          </a:p>
          <a:p>
            <a:pPr marL="342900" indent="-228600">
              <a:lnSpc>
                <a:spcPct val="110000"/>
              </a:lnSpc>
              <a:buFont typeface="Arial" panose="020B0604020202020204" pitchFamily="34" charset="0"/>
              <a:buChar char="•"/>
            </a:pPr>
            <a:r>
              <a:rPr lang="en-US" kern="1200" dirty="0" err="1">
                <a:solidFill>
                  <a:schemeClr val="tx1"/>
                </a:solidFill>
                <a:effectLst/>
                <a:latin typeface="+mn-lt"/>
                <a:ea typeface="+mn-ea"/>
                <a:cs typeface="+mn-cs"/>
              </a:rPr>
              <a:t>Montaje</a:t>
            </a:r>
            <a:r>
              <a:rPr lang="en-US" kern="1200" dirty="0">
                <a:solidFill>
                  <a:schemeClr val="tx1"/>
                </a:solidFill>
                <a:effectLst/>
                <a:latin typeface="+mn-lt"/>
                <a:ea typeface="+mn-ea"/>
                <a:cs typeface="+mn-cs"/>
              </a:rPr>
              <a:t> y </a:t>
            </a:r>
            <a:r>
              <a:rPr lang="en-US" kern="1200" dirty="0" err="1">
                <a:solidFill>
                  <a:schemeClr val="tx1"/>
                </a:solidFill>
                <a:effectLst/>
                <a:latin typeface="+mn-lt"/>
                <a:ea typeface="+mn-ea"/>
                <a:cs typeface="+mn-cs"/>
              </a:rPr>
              <a:t>Composición</a:t>
            </a:r>
            <a:r>
              <a:rPr lang="en-US" kern="1200" dirty="0">
                <a:solidFill>
                  <a:schemeClr val="tx1"/>
                </a:solidFill>
                <a:effectLst/>
                <a:latin typeface="+mn-lt"/>
                <a:ea typeface="+mn-ea"/>
                <a:cs typeface="+mn-cs"/>
              </a:rPr>
              <a:t> (Post </a:t>
            </a:r>
            <a:r>
              <a:rPr lang="en-US" kern="1200" dirty="0" err="1">
                <a:solidFill>
                  <a:schemeClr val="tx1"/>
                </a:solidFill>
                <a:effectLst/>
                <a:latin typeface="+mn-lt"/>
                <a:ea typeface="+mn-ea"/>
                <a:cs typeface="+mn-cs"/>
              </a:rPr>
              <a:t>Producción</a:t>
            </a:r>
            <a:r>
              <a:rPr lang="en-US" kern="1200" dirty="0">
                <a:solidFill>
                  <a:schemeClr val="tx1"/>
                </a:solidFill>
                <a:effectLst/>
                <a:latin typeface="+mn-lt"/>
                <a:ea typeface="+mn-ea"/>
                <a:cs typeface="+mn-cs"/>
              </a:rPr>
              <a:t>)</a:t>
            </a:r>
          </a:p>
        </p:txBody>
      </p:sp>
      <p:sp>
        <p:nvSpPr>
          <p:cNvPr id="5" name="Subtítulo 2">
            <a:extLst>
              <a:ext uri="{FF2B5EF4-FFF2-40B4-BE49-F238E27FC236}">
                <a16:creationId xmlns:a16="http://schemas.microsoft.com/office/drawing/2014/main" id="{42FE1EBA-118A-84D7-81AD-49A5C91DAAD3}"/>
              </a:ext>
            </a:extLst>
          </p:cNvPr>
          <p:cNvSpPr txBox="1">
            <a:spLocks/>
          </p:cNvSpPr>
          <p:nvPr/>
        </p:nvSpPr>
        <p:spPr>
          <a:xfrm>
            <a:off x="4320330" y="6442744"/>
            <a:ext cx="7871670" cy="582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t>Computación Gráfica  Ing. José Roque Román Guadarrama</a:t>
            </a:r>
          </a:p>
        </p:txBody>
      </p:sp>
    </p:spTree>
    <p:extLst>
      <p:ext uri="{BB962C8B-B14F-4D97-AF65-F5344CB8AC3E}">
        <p14:creationId xmlns:p14="http://schemas.microsoft.com/office/powerpoint/2010/main" val="779243463"/>
      </p:ext>
    </p:extLst>
  </p:cSld>
  <p:clrMapOvr>
    <a:masterClrMapping/>
  </p:clrMapOvr>
</p:sld>
</file>

<file path=ppt/theme/theme1.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Estela de condensación</Template>
  <TotalTime>289</TotalTime>
  <Words>2283</Words>
  <Application>Microsoft Office PowerPoint</Application>
  <PresentationFormat>Panorámica</PresentationFormat>
  <Paragraphs>167</Paragraphs>
  <Slides>36</Slides>
  <Notes>16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36</vt:i4>
      </vt:variant>
    </vt:vector>
  </HeadingPairs>
  <TitlesOfParts>
    <vt:vector size="45" baseType="lpstr">
      <vt:lpstr>-apple-system</vt:lpstr>
      <vt:lpstr>Arial</vt:lpstr>
      <vt:lpstr>Calibri</vt:lpstr>
      <vt:lpstr>Calibri Light</vt:lpstr>
      <vt:lpstr>Cambria Math</vt:lpstr>
      <vt:lpstr>Century Gothic</vt:lpstr>
      <vt:lpstr>Times New Roman</vt:lpstr>
      <vt:lpstr>Wingdings</vt:lpstr>
      <vt:lpstr>Estela de condensación</vt:lpstr>
      <vt:lpstr>Animación</vt:lpstr>
      <vt:lpstr>Presentación de PowerPoint</vt:lpstr>
      <vt:lpstr>Fenómeno phi</vt:lpstr>
      <vt:lpstr>Presentación de PowerPoint</vt:lpstr>
      <vt:lpstr>Presentación de PowerPoint</vt:lpstr>
      <vt:lpstr>Presentación de PowerPoint</vt:lpstr>
      <vt:lpstr>¿qué es la animación tradicional?</vt:lpstr>
      <vt:lpstr>PROCESO DE LA ANIMACIÓN TRADICIONAL</vt:lpstr>
      <vt:lpstr>Presentación de PowerPoint</vt:lpstr>
      <vt:lpstr>}</vt:lpstr>
      <vt:lpstr>Presentación de PowerPoint</vt:lpstr>
      <vt:lpstr>Presentación de PowerPoint</vt:lpstr>
      <vt:lpstr>CáMARA multiplano</vt:lpstr>
      <vt:lpstr>Presentación de PowerPoint</vt:lpstr>
      <vt:lpstr>Presentación de PowerPoint</vt:lpstr>
      <vt:lpstr>ROTOSCOPIO</vt:lpstr>
      <vt:lpstr>Presentación de PowerPoint</vt:lpstr>
      <vt:lpstr>Stopmotion</vt:lpstr>
      <vt:lpstr>Presentación de PowerPoint</vt:lpstr>
      <vt:lpstr>Presentación de PowerPoint</vt:lpstr>
      <vt:lpstr>Cinemática directa</vt:lpstr>
      <vt:lpstr>Método Denavit-HArtenberg</vt:lpstr>
      <vt:lpstr>Presentación de PowerPoint</vt:lpstr>
      <vt:lpstr>Cinemática inversa</vt:lpstr>
      <vt:lpstr>Presentación de PowerPoint</vt:lpstr>
      <vt:lpstr>Presentación de PowerPoint</vt:lpstr>
      <vt:lpstr>Keyframes</vt:lpstr>
      <vt:lpstr>Presentación de PowerPoint</vt:lpstr>
      <vt:lpstr>Animación Esqueletal</vt:lpstr>
      <vt:lpstr>Presentación de PowerPoint</vt:lpstr>
      <vt:lpstr>Captura de movimiento</vt:lpstr>
      <vt:lpstr>Presentación de PowerPoint</vt:lpstr>
      <vt:lpstr>Presentación de PowerPoint</vt:lpstr>
      <vt:lpstr>Animación en tiempo real</vt:lpstr>
      <vt:lpstr>Presentación de PowerPoint</vt:lpstr>
      <vt:lpstr>Animación en ambientes virtuales interactivos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Animación</dc:title>
  <dc:creator>Jose Roque Roman Guadarrama</dc:creator>
  <cp:lastModifiedBy>Jose Roque Roman Guadarrama</cp:lastModifiedBy>
  <cp:revision>10</cp:revision>
  <dcterms:created xsi:type="dcterms:W3CDTF">2020-04-14T14:00:01Z</dcterms:created>
  <dcterms:modified xsi:type="dcterms:W3CDTF">2022-05-29T20:48:02Z</dcterms:modified>
</cp:coreProperties>
</file>